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58" r:id="rId7"/>
    <p:sldId id="277" r:id="rId8"/>
    <p:sldId id="278" r:id="rId9"/>
    <p:sldId id="279" r:id="rId10"/>
    <p:sldId id="280" r:id="rId11"/>
    <p:sldId id="281" r:id="rId12"/>
    <p:sldId id="282" r:id="rId13"/>
    <p:sldId id="283" r:id="rId14"/>
    <p:sldId id="270" r:id="rId15"/>
    <p:sldId id="272" r:id="rId16"/>
    <p:sldId id="273" r:id="rId17"/>
    <p:sldId id="271" r:id="rId18"/>
    <p:sldId id="274" r:id="rId19"/>
    <p:sldId id="275" r:id="rId20"/>
    <p:sldId id="276" r:id="rId21"/>
    <p:sldId id="262" r:id="rId22"/>
    <p:sldId id="264" r:id="rId23"/>
    <p:sldId id="265" r:id="rId24"/>
    <p:sldId id="267" r:id="rId25"/>
    <p:sldId id="268" r:id="rId26"/>
    <p:sldId id="266" r:id="rId27"/>
    <p:sldId id="269" r:id="rId28"/>
    <p:sldId id="284" r:id="rId29"/>
    <p:sldId id="285" r:id="rId30"/>
    <p:sldId id="286" r:id="rId31"/>
    <p:sldId id="287" r:id="rId32"/>
    <p:sldId id="288"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6" r:id="rId49"/>
    <p:sldId id="307" r:id="rId50"/>
    <p:sldId id="308"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6" d="100"/>
          <a:sy n="56" d="100"/>
        </p:scale>
        <p:origin x="10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54B4-8D5E-9E8C-2369-9C819C6082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DDBC0A-5A2C-72B4-591B-69BDD8149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DD3A91-BD6D-74F1-48A0-D399993DF915}"/>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5" name="Footer Placeholder 4">
            <a:extLst>
              <a:ext uri="{FF2B5EF4-FFF2-40B4-BE49-F238E27FC236}">
                <a16:creationId xmlns:a16="http://schemas.microsoft.com/office/drawing/2014/main" id="{7662BEBF-40E5-52BA-0F5B-BC174E00B3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5FF365-0170-7BA2-0FF9-DFC98D13C274}"/>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2141301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E84B-A9FA-8722-BBF6-CB9B8397C3F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85DAD2-647B-6E7D-C91C-DD14EA0394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5D7F42-9C5C-048D-08A6-469034CD68E6}"/>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5" name="Footer Placeholder 4">
            <a:extLst>
              <a:ext uri="{FF2B5EF4-FFF2-40B4-BE49-F238E27FC236}">
                <a16:creationId xmlns:a16="http://schemas.microsoft.com/office/drawing/2014/main" id="{A2745EAD-E18E-E8ED-2B0D-2E937466AC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1A8534-5278-D09E-C64B-F3AA20D6BF81}"/>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1785428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1C88D0-AB72-601B-C68C-48E6C2DC32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189201-A696-2913-B394-3B6CDC6528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8DCDF1-DBC9-DFA5-550D-56ADED336399}"/>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5" name="Footer Placeholder 4">
            <a:extLst>
              <a:ext uri="{FF2B5EF4-FFF2-40B4-BE49-F238E27FC236}">
                <a16:creationId xmlns:a16="http://schemas.microsoft.com/office/drawing/2014/main" id="{74E05CAF-3A47-7817-1EF4-176FC5EEF1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DACEB-5739-9C80-3CA4-D9B1C9D2B93C}"/>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382747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99E9-8A0B-82A8-2868-CAA4841B99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FDCA73-72BD-6E6B-E29A-3FE0075ADF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AE003B-8C85-A1CB-9319-E3E349B665B9}"/>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5" name="Footer Placeholder 4">
            <a:extLst>
              <a:ext uri="{FF2B5EF4-FFF2-40B4-BE49-F238E27FC236}">
                <a16:creationId xmlns:a16="http://schemas.microsoft.com/office/drawing/2014/main" id="{1C9D97A1-46FC-2E78-0AA0-881FC01410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DBF31-55F0-9201-9CAB-BE85A8091934}"/>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54216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3AB3-8093-7113-6731-39ABEE4C4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93AE25C-192D-8CC6-CF4E-E1E7E15C7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90434-A8B5-8369-602A-A5954513C077}"/>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5" name="Footer Placeholder 4">
            <a:extLst>
              <a:ext uri="{FF2B5EF4-FFF2-40B4-BE49-F238E27FC236}">
                <a16:creationId xmlns:a16="http://schemas.microsoft.com/office/drawing/2014/main" id="{19912B1F-955F-CBA5-041F-BE4777F410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972C22-4413-E31D-FF93-EB6AFB757D39}"/>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653831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E1B5-4BC6-D772-F26D-3CF940D60F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686302-9BA0-5350-F92A-D41FC48875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2280ACF-F42D-C203-DCDE-70C2F336DC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1BD838B-89FE-F1EA-88D7-E5F310FA037D}"/>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6" name="Footer Placeholder 5">
            <a:extLst>
              <a:ext uri="{FF2B5EF4-FFF2-40B4-BE49-F238E27FC236}">
                <a16:creationId xmlns:a16="http://schemas.microsoft.com/office/drawing/2014/main" id="{8F04144E-A50C-F179-4225-B79978174F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03C768F-8FCF-45A1-C5CB-C3180508C9A4}"/>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256739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DFC12-AC94-AB15-F986-D63C25F5437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BB56EC-7FC4-FA7D-6F02-F410B4785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69503E-5081-32F9-5958-1B8BC24C8D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B1E7253-4D65-3E0E-81A7-E3BEC51511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4534D1-DDE1-4D69-01B0-221BECBB96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F6D53E-DC4C-470F-5CA6-86622DF64664}"/>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8" name="Footer Placeholder 7">
            <a:extLst>
              <a:ext uri="{FF2B5EF4-FFF2-40B4-BE49-F238E27FC236}">
                <a16:creationId xmlns:a16="http://schemas.microsoft.com/office/drawing/2014/main" id="{8AE9A17D-BF7F-E02E-7251-5D9CF7A4C5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A9A097E-AE3F-A297-3262-55950A6F1647}"/>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1973119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DAE4-0072-5784-14CD-70FE0EB126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0DC05A-2DF2-DF59-2636-0F68A61FA649}"/>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4" name="Footer Placeholder 3">
            <a:extLst>
              <a:ext uri="{FF2B5EF4-FFF2-40B4-BE49-F238E27FC236}">
                <a16:creationId xmlns:a16="http://schemas.microsoft.com/office/drawing/2014/main" id="{FDFA9FB4-4A40-99A1-463F-21C299F9363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7BB6-66DA-2BB7-5542-5FADF758E6D2}"/>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50708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B3776-D563-F5A6-CA37-14979C4B3C8C}"/>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3" name="Footer Placeholder 2">
            <a:extLst>
              <a:ext uri="{FF2B5EF4-FFF2-40B4-BE49-F238E27FC236}">
                <a16:creationId xmlns:a16="http://schemas.microsoft.com/office/drawing/2014/main" id="{706D02D1-C1CA-E475-2026-699F8DF1C68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E11C0D7-D27F-7B9F-FC18-71A593AC2A36}"/>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877196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9BD3-A494-3A25-D5D9-9AC0E63499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4675AA3-8D8D-D831-0B22-CFA087ECA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B2A9F5-E4FF-F57A-B2BB-A8F78B3A8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D600C4-DE2C-8C92-4E62-8F44BA7EC2C3}"/>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6" name="Footer Placeholder 5">
            <a:extLst>
              <a:ext uri="{FF2B5EF4-FFF2-40B4-BE49-F238E27FC236}">
                <a16:creationId xmlns:a16="http://schemas.microsoft.com/office/drawing/2014/main" id="{52797C37-B879-BC5C-C7D9-B659831F0B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E1811D-AB6C-E0EF-9FD5-251066B5D974}"/>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3461137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ACC2-3A4D-FF7D-340C-49E595F1D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50F6BF-118F-8054-3CD4-FEC4D3AEC0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D4CEB2A-BB55-C35D-8994-054B60914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3F208-806C-FFA1-A794-1157C41D178F}"/>
              </a:ext>
            </a:extLst>
          </p:cNvPr>
          <p:cNvSpPr>
            <a:spLocks noGrp="1"/>
          </p:cNvSpPr>
          <p:nvPr>
            <p:ph type="dt" sz="half" idx="10"/>
          </p:nvPr>
        </p:nvSpPr>
        <p:spPr/>
        <p:txBody>
          <a:bodyPr/>
          <a:lstStyle/>
          <a:p>
            <a:fld id="{2ED2106F-7201-4934-99C3-559DE992D762}" type="datetimeFigureOut">
              <a:rPr lang="en-GB" smtClean="0"/>
              <a:t>27/12/2025</a:t>
            </a:fld>
            <a:endParaRPr lang="en-GB"/>
          </a:p>
        </p:txBody>
      </p:sp>
      <p:sp>
        <p:nvSpPr>
          <p:cNvPr id="6" name="Footer Placeholder 5">
            <a:extLst>
              <a:ext uri="{FF2B5EF4-FFF2-40B4-BE49-F238E27FC236}">
                <a16:creationId xmlns:a16="http://schemas.microsoft.com/office/drawing/2014/main" id="{9D795D25-B341-9D51-419C-56C11EB97C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3B9979-5A9E-F163-5DDA-C034BABD5EF6}"/>
              </a:ext>
            </a:extLst>
          </p:cNvPr>
          <p:cNvSpPr>
            <a:spLocks noGrp="1"/>
          </p:cNvSpPr>
          <p:nvPr>
            <p:ph type="sldNum" sz="quarter" idx="12"/>
          </p:nvPr>
        </p:nvSpPr>
        <p:spPr/>
        <p:txBody>
          <a:bodyPr/>
          <a:lstStyle/>
          <a:p>
            <a:fld id="{376534EB-C84F-4E64-9D9D-5AA78EECCF9A}" type="slidenum">
              <a:rPr lang="en-GB" smtClean="0"/>
              <a:t>‹#›</a:t>
            </a:fld>
            <a:endParaRPr lang="en-GB"/>
          </a:p>
        </p:txBody>
      </p:sp>
    </p:spTree>
    <p:extLst>
      <p:ext uri="{BB962C8B-B14F-4D97-AF65-F5344CB8AC3E}">
        <p14:creationId xmlns:p14="http://schemas.microsoft.com/office/powerpoint/2010/main" val="3756039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F145BF-989C-5117-757E-8DEC3D87C1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E4D12D6-4710-7BD5-BAB8-744E9D10D7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8AF36AD-A287-C8BB-3F5B-D8F3743D08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2106F-7201-4934-99C3-559DE992D762}" type="datetimeFigureOut">
              <a:rPr lang="en-GB" smtClean="0"/>
              <a:t>27/12/2025</a:t>
            </a:fld>
            <a:endParaRPr lang="en-GB"/>
          </a:p>
        </p:txBody>
      </p:sp>
      <p:sp>
        <p:nvSpPr>
          <p:cNvPr id="5" name="Footer Placeholder 4">
            <a:extLst>
              <a:ext uri="{FF2B5EF4-FFF2-40B4-BE49-F238E27FC236}">
                <a16:creationId xmlns:a16="http://schemas.microsoft.com/office/drawing/2014/main" id="{CED54C72-D1DE-CD3A-8908-135A56139A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AE72AA2-C03B-5173-0EFE-FFF65D58FD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534EB-C84F-4E64-9D9D-5AA78EECCF9A}" type="slidenum">
              <a:rPr lang="en-GB" smtClean="0"/>
              <a:t>‹#›</a:t>
            </a:fld>
            <a:endParaRPr lang="en-GB"/>
          </a:p>
        </p:txBody>
      </p:sp>
    </p:spTree>
    <p:extLst>
      <p:ext uri="{BB962C8B-B14F-4D97-AF65-F5344CB8AC3E}">
        <p14:creationId xmlns:p14="http://schemas.microsoft.com/office/powerpoint/2010/main" val="2913011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6AA7A-8C40-4478-07D2-78187D171559}"/>
              </a:ext>
            </a:extLst>
          </p:cNvPr>
          <p:cNvSpPr>
            <a:spLocks noGrp="1"/>
          </p:cNvSpPr>
          <p:nvPr>
            <p:ph type="ctrTitle"/>
          </p:nvPr>
        </p:nvSpPr>
        <p:spPr/>
        <p:txBody>
          <a:bodyPr/>
          <a:lstStyle/>
          <a:p>
            <a:r>
              <a:rPr lang="en-GB" dirty="0"/>
              <a:t>CHEMFLOW</a:t>
            </a:r>
          </a:p>
        </p:txBody>
      </p:sp>
      <p:sp>
        <p:nvSpPr>
          <p:cNvPr id="3" name="Subtitle 2">
            <a:extLst>
              <a:ext uri="{FF2B5EF4-FFF2-40B4-BE49-F238E27FC236}">
                <a16:creationId xmlns:a16="http://schemas.microsoft.com/office/drawing/2014/main" id="{12F81111-E05C-6648-E9D1-049BF32C810F}"/>
              </a:ext>
            </a:extLst>
          </p:cNvPr>
          <p:cNvSpPr>
            <a:spLocks noGrp="1"/>
          </p:cNvSpPr>
          <p:nvPr>
            <p:ph type="subTitle" idx="1"/>
          </p:nvPr>
        </p:nvSpPr>
        <p:spPr/>
        <p:txBody>
          <a:bodyPr/>
          <a:lstStyle/>
          <a:p>
            <a:r>
              <a:rPr lang="en-GB" dirty="0"/>
              <a:t>AUCTION</a:t>
            </a:r>
          </a:p>
          <a:p>
            <a:r>
              <a:rPr lang="en-GB" dirty="0"/>
              <a:t>EQUIPMENT BROCHURE</a:t>
            </a:r>
          </a:p>
        </p:txBody>
      </p:sp>
    </p:spTree>
    <p:extLst>
      <p:ext uri="{BB962C8B-B14F-4D97-AF65-F5344CB8AC3E}">
        <p14:creationId xmlns:p14="http://schemas.microsoft.com/office/powerpoint/2010/main" val="258639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7AF2-B6AD-CB48-7F91-7B5E894349ED}"/>
              </a:ext>
            </a:extLst>
          </p:cNvPr>
          <p:cNvSpPr>
            <a:spLocks noGrp="1"/>
          </p:cNvSpPr>
          <p:nvPr>
            <p:ph type="title"/>
          </p:nvPr>
        </p:nvSpPr>
        <p:spPr>
          <a:xfrm>
            <a:off x="491173" y="599183"/>
            <a:ext cx="3932237" cy="1600200"/>
          </a:xfrm>
        </p:spPr>
        <p:txBody>
          <a:bodyPr/>
          <a:lstStyle/>
          <a:p>
            <a:r>
              <a:rPr lang="en-GB" dirty="0"/>
              <a:t>Fluidized Bed Reactor</a:t>
            </a:r>
          </a:p>
        </p:txBody>
      </p:sp>
      <p:sp>
        <p:nvSpPr>
          <p:cNvPr id="4" name="Text Placeholder 3">
            <a:extLst>
              <a:ext uri="{FF2B5EF4-FFF2-40B4-BE49-F238E27FC236}">
                <a16:creationId xmlns:a16="http://schemas.microsoft.com/office/drawing/2014/main" id="{3273D83F-473B-489B-FE1E-B91C1377D4AA}"/>
              </a:ext>
            </a:extLst>
          </p:cNvPr>
          <p:cNvSpPr>
            <a:spLocks noGrp="1"/>
          </p:cNvSpPr>
          <p:nvPr>
            <p:ph type="body" sz="half" idx="2"/>
          </p:nvPr>
        </p:nvSpPr>
        <p:spPr>
          <a:xfrm>
            <a:off x="1250951" y="4446270"/>
            <a:ext cx="3932237" cy="3811588"/>
          </a:xfrm>
        </p:spPr>
        <p:txBody>
          <a:bodyPr/>
          <a:lstStyle/>
          <a:p>
            <a:r>
              <a:rPr lang="en-GB" dirty="0"/>
              <a:t> </a:t>
            </a:r>
          </a:p>
        </p:txBody>
      </p:sp>
      <p:sp>
        <p:nvSpPr>
          <p:cNvPr id="5" name="Rectangle 1">
            <a:extLst>
              <a:ext uri="{FF2B5EF4-FFF2-40B4-BE49-F238E27FC236}">
                <a16:creationId xmlns:a16="http://schemas.microsoft.com/office/drawing/2014/main" id="{C707B55F-CED9-C136-B4B6-5A28B1D552EC}"/>
              </a:ext>
            </a:extLst>
          </p:cNvPr>
          <p:cNvSpPr>
            <a:spLocks noChangeArrowheads="1"/>
          </p:cNvSpPr>
          <p:nvPr/>
        </p:nvSpPr>
        <p:spPr bwMode="auto">
          <a:xfrm>
            <a:off x="491173" y="2414945"/>
            <a:ext cx="436086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Uses a </a:t>
            </a:r>
            <a:r>
              <a:rPr kumimoji="0" lang="en-US" altLang="en-US" sz="1800" b="1" i="0" u="none" strike="noStrike" cap="none" normalizeH="0" baseline="0" dirty="0">
                <a:ln>
                  <a:noFill/>
                </a:ln>
                <a:solidFill>
                  <a:schemeClr val="tx1"/>
                </a:solidFill>
                <a:effectLst/>
                <a:latin typeface="Arial" panose="020B0604020202020204" pitchFamily="34" charset="0"/>
              </a:rPr>
              <a:t>fluidized solid bed</a:t>
            </a:r>
            <a:r>
              <a:rPr kumimoji="0" lang="en-US" altLang="en-US" sz="1800" b="0" i="0" u="none" strike="noStrike" cap="none" normalizeH="0" baseline="0" dirty="0">
                <a:ln>
                  <a:noFill/>
                </a:ln>
                <a:solidFill>
                  <a:schemeClr val="tx1"/>
                </a:solidFill>
                <a:effectLst/>
                <a:latin typeface="Arial" panose="020B0604020202020204" pitchFamily="34" charset="0"/>
              </a:rPr>
              <a:t> to facilitate reactions between gases and solids or gas-liquid suspensions.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Widely employed in </a:t>
            </a:r>
            <a:r>
              <a:rPr kumimoji="0" lang="en-US" altLang="en-US" sz="1800" b="1" i="0" u="none" strike="noStrike" cap="none" normalizeH="0" baseline="0" dirty="0">
                <a:ln>
                  <a:noFill/>
                </a:ln>
                <a:solidFill>
                  <a:schemeClr val="tx1"/>
                </a:solidFill>
                <a:effectLst/>
                <a:latin typeface="Arial" panose="020B0604020202020204" pitchFamily="34" charset="0"/>
              </a:rPr>
              <a:t>gas-solid catalytic processes</a:t>
            </a:r>
            <a:r>
              <a:rPr kumimoji="0" lang="en-US" altLang="en-US" sz="1800" b="0" i="0" u="none" strike="noStrike" cap="none" normalizeH="0" baseline="0" dirty="0">
                <a:ln>
                  <a:noFill/>
                </a:ln>
                <a:solidFill>
                  <a:schemeClr val="tx1"/>
                </a:solidFill>
                <a:effectLst/>
                <a:latin typeface="Arial" panose="020B0604020202020204" pitchFamily="34" charset="0"/>
              </a:rPr>
              <a:t>, pyrolysis, and other industrial processes requiring </a:t>
            </a:r>
            <a:r>
              <a:rPr kumimoji="0" lang="en-US" altLang="en-US" sz="1800" b="1" i="0" u="none" strike="noStrike" cap="none" normalizeH="0" baseline="0" dirty="0">
                <a:ln>
                  <a:noFill/>
                </a:ln>
                <a:solidFill>
                  <a:schemeClr val="tx1"/>
                </a:solidFill>
                <a:effectLst/>
                <a:latin typeface="Arial" panose="020B0604020202020204" pitchFamily="34" charset="0"/>
              </a:rPr>
              <a:t>suspended solids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7" name="Content Placeholder 5">
            <a:extLst>
              <a:ext uri="{FF2B5EF4-FFF2-40B4-BE49-F238E27FC236}">
                <a16:creationId xmlns:a16="http://schemas.microsoft.com/office/drawing/2014/main" id="{A9B6010A-36E4-6D20-2A0A-2B1F6BA326D1}"/>
              </a:ext>
            </a:extLst>
          </p:cNvPr>
          <p:cNvPicPr>
            <a:picLocks noChangeAspect="1"/>
          </p:cNvPicPr>
          <p:nvPr/>
        </p:nvPicPr>
        <p:blipFill>
          <a:blip r:embed="rId2"/>
          <a:stretch>
            <a:fillRect/>
          </a:stretch>
        </p:blipFill>
        <p:spPr>
          <a:xfrm>
            <a:off x="6423660" y="0"/>
            <a:ext cx="5768340" cy="6858001"/>
          </a:xfrm>
          <a:prstGeom prst="rect">
            <a:avLst/>
          </a:prstGeom>
        </p:spPr>
      </p:pic>
    </p:spTree>
    <p:extLst>
      <p:ext uri="{BB962C8B-B14F-4D97-AF65-F5344CB8AC3E}">
        <p14:creationId xmlns:p14="http://schemas.microsoft.com/office/powerpoint/2010/main" val="2634956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48B7-C0D8-C6F6-9729-8CBDECB144BF}"/>
              </a:ext>
            </a:extLst>
          </p:cNvPr>
          <p:cNvSpPr>
            <a:spLocks noGrp="1"/>
          </p:cNvSpPr>
          <p:nvPr>
            <p:ph type="title"/>
          </p:nvPr>
        </p:nvSpPr>
        <p:spPr>
          <a:xfrm>
            <a:off x="585549" y="315614"/>
            <a:ext cx="3932237" cy="1600200"/>
          </a:xfrm>
        </p:spPr>
        <p:txBody>
          <a:bodyPr>
            <a:normAutofit/>
          </a:bodyPr>
          <a:lstStyle/>
          <a:p>
            <a:r>
              <a:rPr lang="en-GB" sz="3600" dirty="0"/>
              <a:t>Packed Bed Reactor</a:t>
            </a:r>
          </a:p>
        </p:txBody>
      </p:sp>
      <p:sp>
        <p:nvSpPr>
          <p:cNvPr id="4" name="Text Placeholder 3">
            <a:extLst>
              <a:ext uri="{FF2B5EF4-FFF2-40B4-BE49-F238E27FC236}">
                <a16:creationId xmlns:a16="http://schemas.microsoft.com/office/drawing/2014/main" id="{A5BBF531-9A8B-ED86-7D74-4E0E5B4366F8}"/>
              </a:ext>
            </a:extLst>
          </p:cNvPr>
          <p:cNvSpPr>
            <a:spLocks noGrp="1"/>
          </p:cNvSpPr>
          <p:nvPr>
            <p:ph type="body" sz="half" idx="2"/>
          </p:nvPr>
        </p:nvSpPr>
        <p:spPr/>
        <p:txBody>
          <a:bodyPr/>
          <a:lstStyle/>
          <a:p>
            <a:r>
              <a:rPr lang="en-GB" dirty="0"/>
              <a:t> </a:t>
            </a:r>
          </a:p>
        </p:txBody>
      </p:sp>
      <p:sp>
        <p:nvSpPr>
          <p:cNvPr id="5" name="Rectangle 1">
            <a:extLst>
              <a:ext uri="{FF2B5EF4-FFF2-40B4-BE49-F238E27FC236}">
                <a16:creationId xmlns:a16="http://schemas.microsoft.com/office/drawing/2014/main" id="{20C19415-82B6-222F-5CF4-F8484BE9085A}"/>
              </a:ext>
            </a:extLst>
          </p:cNvPr>
          <p:cNvSpPr>
            <a:spLocks noChangeArrowheads="1"/>
          </p:cNvSpPr>
          <p:nvPr/>
        </p:nvSpPr>
        <p:spPr bwMode="auto">
          <a:xfrm>
            <a:off x="585549" y="2188210"/>
            <a:ext cx="444071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Contains </a:t>
            </a:r>
            <a:r>
              <a:rPr kumimoji="0" lang="en-US" altLang="en-US" sz="2000" b="1" i="0" u="none" strike="noStrike" cap="none" normalizeH="0" baseline="0" dirty="0">
                <a:ln>
                  <a:noFill/>
                </a:ln>
                <a:solidFill>
                  <a:schemeClr val="tx1"/>
                </a:solidFill>
                <a:effectLst/>
                <a:latin typeface="Arial" panose="020B0604020202020204" pitchFamily="34" charset="0"/>
              </a:rPr>
              <a:t>stationary packing or catalyst particles</a:t>
            </a:r>
            <a:r>
              <a:rPr kumimoji="0" lang="en-US" altLang="en-US" sz="2000" b="0" i="0" u="none" strike="noStrike" cap="none" normalizeH="0" baseline="0" dirty="0">
                <a:ln>
                  <a:noFill/>
                </a:ln>
                <a:solidFill>
                  <a:schemeClr val="tx1"/>
                </a:solidFill>
                <a:effectLst/>
                <a:latin typeface="Arial" panose="020B0604020202020204" pitchFamily="34" charset="0"/>
              </a:rPr>
              <a:t> to support heterogeneous reactions.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Commonly used in </a:t>
            </a:r>
            <a:r>
              <a:rPr kumimoji="0" lang="en-US" altLang="en-US" sz="2000" b="1" i="0" u="none" strike="noStrike" cap="none" normalizeH="0" baseline="0" dirty="0">
                <a:ln>
                  <a:noFill/>
                </a:ln>
                <a:solidFill>
                  <a:schemeClr val="tx1"/>
                </a:solidFill>
                <a:effectLst/>
                <a:latin typeface="Arial" panose="020B0604020202020204" pitchFamily="34" charset="0"/>
              </a:rPr>
              <a:t>continuous catalytic processes</a:t>
            </a:r>
            <a:r>
              <a:rPr kumimoji="0" lang="en-US" altLang="en-US" sz="2000" b="0" i="0" u="none" strike="noStrike" cap="none" normalizeH="0" baseline="0" dirty="0">
                <a:ln>
                  <a:noFill/>
                </a:ln>
                <a:solidFill>
                  <a:schemeClr val="tx1"/>
                </a:solidFill>
                <a:effectLst/>
                <a:latin typeface="Arial" panose="020B0604020202020204" pitchFamily="34" charset="0"/>
              </a:rPr>
              <a:t>, gas absorption, and </a:t>
            </a:r>
            <a:r>
              <a:rPr kumimoji="0" lang="en-US" altLang="en-US" sz="2000" b="1" i="0" u="none" strike="noStrike" cap="none" normalizeH="0" baseline="0" dirty="0">
                <a:ln>
                  <a:noFill/>
                </a:ln>
                <a:solidFill>
                  <a:schemeClr val="tx1"/>
                </a:solidFill>
                <a:effectLst/>
                <a:latin typeface="Arial" panose="020B0604020202020204" pitchFamily="34" charset="0"/>
              </a:rPr>
              <a:t>reactions on solid surfaces</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pic>
        <p:nvPicPr>
          <p:cNvPr id="6" name="Picture 2" descr="Schematic (A) and picture of the packed bed column (B). Sensors... |  Download Scientific Diagram">
            <a:extLst>
              <a:ext uri="{FF2B5EF4-FFF2-40B4-BE49-F238E27FC236}">
                <a16:creationId xmlns:a16="http://schemas.microsoft.com/office/drawing/2014/main" id="{97A779F4-96EE-83F6-C96D-022578E6C3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480"/>
          <a:stretch/>
        </p:blipFill>
        <p:spPr bwMode="auto">
          <a:xfrm>
            <a:off x="6720840" y="-35551"/>
            <a:ext cx="5471160" cy="687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44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31AF-4952-BE6B-5205-B3F3E3CFDC99}"/>
              </a:ext>
            </a:extLst>
          </p:cNvPr>
          <p:cNvSpPr>
            <a:spLocks noGrp="1"/>
          </p:cNvSpPr>
          <p:nvPr>
            <p:ph type="title"/>
          </p:nvPr>
        </p:nvSpPr>
        <p:spPr>
          <a:xfrm>
            <a:off x="839788" y="274320"/>
            <a:ext cx="3932237" cy="1600200"/>
          </a:xfrm>
        </p:spPr>
        <p:txBody>
          <a:bodyPr/>
          <a:lstStyle/>
          <a:p>
            <a:r>
              <a:rPr lang="en-GB" dirty="0"/>
              <a:t>Axial Pump Circulation</a:t>
            </a:r>
          </a:p>
        </p:txBody>
      </p:sp>
      <p:sp>
        <p:nvSpPr>
          <p:cNvPr id="5" name="Rectangle 1">
            <a:extLst>
              <a:ext uri="{FF2B5EF4-FFF2-40B4-BE49-F238E27FC236}">
                <a16:creationId xmlns:a16="http://schemas.microsoft.com/office/drawing/2014/main" id="{28311009-85D5-86BD-C7B5-98D39EEC6AD0}"/>
              </a:ext>
            </a:extLst>
          </p:cNvPr>
          <p:cNvSpPr>
            <a:spLocks noGrp="1" noChangeArrowheads="1"/>
          </p:cNvSpPr>
          <p:nvPr>
            <p:ph type="body" sz="half" idx="2"/>
          </p:nvPr>
        </p:nvSpPr>
        <p:spPr bwMode="auto">
          <a:xfrm>
            <a:off x="839788" y="2167531"/>
            <a:ext cx="442944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Circulates liquids through </a:t>
            </a:r>
            <a:r>
              <a:rPr kumimoji="0" lang="en-US" altLang="en-US" sz="2000" b="1" i="0" u="none" strike="noStrike" cap="none" normalizeH="0" baseline="0" dirty="0">
                <a:ln>
                  <a:noFill/>
                </a:ln>
                <a:solidFill>
                  <a:schemeClr val="tx1"/>
                </a:solidFill>
                <a:effectLst/>
                <a:latin typeface="Arial" panose="020B0604020202020204" pitchFamily="34" charset="0"/>
              </a:rPr>
              <a:t>pipes or tanks</a:t>
            </a:r>
            <a:r>
              <a:rPr kumimoji="0" lang="en-US" altLang="en-US" sz="2000" b="0" i="0" u="none" strike="noStrike" cap="none" normalizeH="0" baseline="0" dirty="0">
                <a:ln>
                  <a:noFill/>
                </a:ln>
                <a:solidFill>
                  <a:schemeClr val="tx1"/>
                </a:solidFill>
                <a:effectLst/>
                <a:latin typeface="Arial" panose="020B0604020202020204" pitchFamily="34" charset="0"/>
              </a:rPr>
              <a:t> at high flow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Typically applied in </a:t>
            </a:r>
            <a:r>
              <a:rPr kumimoji="0" lang="en-US" altLang="en-US" sz="2000" b="1" i="0" u="none" strike="noStrike" cap="none" normalizeH="0" baseline="0" dirty="0">
                <a:ln>
                  <a:noFill/>
                </a:ln>
                <a:solidFill>
                  <a:schemeClr val="tx1"/>
                </a:solidFill>
                <a:effectLst/>
                <a:latin typeface="Arial" panose="020B0604020202020204" pitchFamily="34" charset="0"/>
              </a:rPr>
              <a:t>recirculation loops, feed transfer, or continuous liquid movement</a:t>
            </a:r>
            <a:r>
              <a:rPr kumimoji="0" lang="en-US" altLang="en-US" sz="2000" b="0" i="0" u="none" strike="noStrike" cap="none" normalizeH="0" baseline="0" dirty="0">
                <a:ln>
                  <a:noFill/>
                </a:ln>
                <a:solidFill>
                  <a:schemeClr val="tx1"/>
                </a:solidFill>
                <a:effectLst/>
                <a:latin typeface="Arial" panose="020B0604020202020204" pitchFamily="34" charset="0"/>
              </a:rPr>
              <a:t>, but does not provide internal agitation within the vessel.</a:t>
            </a:r>
          </a:p>
        </p:txBody>
      </p:sp>
      <p:pic>
        <p:nvPicPr>
          <p:cNvPr id="13315" name="Picture 3" descr="ah axial flow pump | Sulzer">
            <a:extLst>
              <a:ext uri="{FF2B5EF4-FFF2-40B4-BE49-F238E27FC236}">
                <a16:creationId xmlns:a16="http://schemas.microsoft.com/office/drawing/2014/main" id="{7B39F34C-EA2F-25EC-257D-EDF45FBD4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797" y="911543"/>
            <a:ext cx="6428203" cy="427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8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610D-59D7-865C-7AFA-12B757EF515C}"/>
              </a:ext>
            </a:extLst>
          </p:cNvPr>
          <p:cNvSpPr>
            <a:spLocks noGrp="1"/>
          </p:cNvSpPr>
          <p:nvPr>
            <p:ph type="title"/>
          </p:nvPr>
        </p:nvSpPr>
        <p:spPr/>
        <p:txBody>
          <a:bodyPr>
            <a:normAutofit/>
          </a:bodyPr>
          <a:lstStyle/>
          <a:p>
            <a:r>
              <a:rPr lang="en-GB" sz="3600" dirty="0"/>
              <a:t>Single-Stage Centrifugal Pump</a:t>
            </a:r>
          </a:p>
        </p:txBody>
      </p:sp>
      <p:sp>
        <p:nvSpPr>
          <p:cNvPr id="4" name="Text Placeholder 3">
            <a:extLst>
              <a:ext uri="{FF2B5EF4-FFF2-40B4-BE49-F238E27FC236}">
                <a16:creationId xmlns:a16="http://schemas.microsoft.com/office/drawing/2014/main" id="{AF8CE065-7089-F045-769F-00A01756ABF9}"/>
              </a:ext>
            </a:extLst>
          </p:cNvPr>
          <p:cNvSpPr>
            <a:spLocks noGrp="1"/>
          </p:cNvSpPr>
          <p:nvPr>
            <p:ph type="body" sz="half" idx="2"/>
          </p:nvPr>
        </p:nvSpPr>
        <p:spPr>
          <a:xfrm>
            <a:off x="836612" y="2354580"/>
            <a:ext cx="3932237" cy="3811588"/>
          </a:xfrm>
        </p:spPr>
        <p:txBody>
          <a:bodyPr>
            <a:normAutofit/>
          </a:bodyPr>
          <a:lstStyle/>
          <a:p>
            <a:pPr marL="285750" indent="-285750">
              <a:buFont typeface="Arial" panose="020B0604020202020204" pitchFamily="34" charset="0"/>
              <a:buChar char="•"/>
            </a:pPr>
            <a:r>
              <a:rPr lang="en-GB" sz="2000" dirty="0"/>
              <a:t>Transfers liquids efficiently by converting </a:t>
            </a:r>
            <a:r>
              <a:rPr lang="en-GB" sz="2000" b="1" dirty="0"/>
              <a:t>mechanical energy from the pump into fluid flow</a:t>
            </a:r>
            <a:r>
              <a:rPr lang="en-GB" sz="2000" dirty="0"/>
              <a:t>.</a:t>
            </a:r>
          </a:p>
          <a:p>
            <a:pPr marL="285750" indent="-285750">
              <a:buFont typeface="Arial" panose="020B0604020202020204" pitchFamily="34" charset="0"/>
              <a:buChar char="•"/>
            </a:pPr>
            <a:r>
              <a:rPr lang="en-GB" sz="2000" dirty="0"/>
              <a:t>Commonly used in </a:t>
            </a:r>
            <a:r>
              <a:rPr lang="en-GB" sz="2000" b="1" dirty="0"/>
              <a:t>process piping, feeding vessels, or circulation systems</a:t>
            </a:r>
            <a:r>
              <a:rPr lang="en-GB" sz="2000" dirty="0"/>
              <a:t>, where the primary role is </a:t>
            </a:r>
            <a:r>
              <a:rPr lang="en-GB" sz="2000" b="1" dirty="0"/>
              <a:t>transport</a:t>
            </a:r>
            <a:r>
              <a:rPr lang="en-GB" sz="2000" dirty="0"/>
              <a:t>, not mixing or reaction.</a:t>
            </a:r>
          </a:p>
          <a:p>
            <a:endParaRPr lang="en-GB" sz="2400" dirty="0"/>
          </a:p>
        </p:txBody>
      </p:sp>
      <p:pic>
        <p:nvPicPr>
          <p:cNvPr id="14338" name="Picture 2" descr="Single-stage Centrifugal Pump Dismantling and Repair">
            <a:extLst>
              <a:ext uri="{FF2B5EF4-FFF2-40B4-BE49-F238E27FC236}">
                <a16:creationId xmlns:a16="http://schemas.microsoft.com/office/drawing/2014/main" id="{377C5126-CEC9-E0D6-6CBC-E2363F4CC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80110"/>
            <a:ext cx="5969618" cy="44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82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EB93-5AA8-AA5B-8B0F-D6165A2C365A}"/>
              </a:ext>
            </a:extLst>
          </p:cNvPr>
          <p:cNvSpPr>
            <a:spLocks noGrp="1"/>
          </p:cNvSpPr>
          <p:nvPr>
            <p:ph type="title"/>
          </p:nvPr>
        </p:nvSpPr>
        <p:spPr>
          <a:xfrm>
            <a:off x="529590" y="2685415"/>
            <a:ext cx="10515600" cy="1325563"/>
          </a:xfrm>
        </p:spPr>
        <p:txBody>
          <a:bodyPr/>
          <a:lstStyle/>
          <a:p>
            <a:r>
              <a:rPr lang="en-GB" dirty="0"/>
              <a:t>DEHYDRATION VESSEL</a:t>
            </a:r>
          </a:p>
        </p:txBody>
      </p:sp>
    </p:spTree>
    <p:extLst>
      <p:ext uri="{BB962C8B-B14F-4D97-AF65-F5344CB8AC3E}">
        <p14:creationId xmlns:p14="http://schemas.microsoft.com/office/powerpoint/2010/main" val="3244313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77B052-A706-00BD-1A78-F879B6251D15}"/>
              </a:ext>
            </a:extLst>
          </p:cNvPr>
          <p:cNvSpPr>
            <a:spLocks noGrp="1"/>
          </p:cNvSpPr>
          <p:nvPr>
            <p:ph type="title"/>
          </p:nvPr>
        </p:nvSpPr>
        <p:spPr>
          <a:xfrm>
            <a:off x="725488" y="520382"/>
            <a:ext cx="3932237" cy="1600200"/>
          </a:xfrm>
        </p:spPr>
        <p:txBody>
          <a:bodyPr>
            <a:normAutofit fontScale="90000"/>
          </a:bodyPr>
          <a:lstStyle/>
          <a:p>
            <a:r>
              <a:rPr lang="en-GB" sz="4000" dirty="0"/>
              <a:t>Short Tube Vertical Evaporator</a:t>
            </a:r>
          </a:p>
        </p:txBody>
      </p:sp>
      <p:sp>
        <p:nvSpPr>
          <p:cNvPr id="7" name="Text Placeholder 6">
            <a:extLst>
              <a:ext uri="{FF2B5EF4-FFF2-40B4-BE49-F238E27FC236}">
                <a16:creationId xmlns:a16="http://schemas.microsoft.com/office/drawing/2014/main" id="{A5B800E9-1ACE-469C-2830-A4349FD44F2D}"/>
              </a:ext>
            </a:extLst>
          </p:cNvPr>
          <p:cNvSpPr>
            <a:spLocks noGrp="1"/>
          </p:cNvSpPr>
          <p:nvPr>
            <p:ph type="body" sz="half" idx="2"/>
          </p:nvPr>
        </p:nvSpPr>
        <p:spPr>
          <a:xfrm>
            <a:off x="725488" y="2434590"/>
            <a:ext cx="5081270" cy="3811588"/>
          </a:xfrm>
        </p:spPr>
        <p:txBody>
          <a:bodyPr>
            <a:normAutofit/>
          </a:bodyPr>
          <a:lstStyle/>
          <a:p>
            <a:pPr marL="285750" indent="-285750">
              <a:buFont typeface="Arial" panose="020B0604020202020204" pitchFamily="34" charset="0"/>
              <a:buChar char="•"/>
            </a:pPr>
            <a:r>
              <a:rPr lang="en-GB" sz="2400" dirty="0"/>
              <a:t>Efficient for </a:t>
            </a:r>
            <a:r>
              <a:rPr lang="en-GB" sz="2400" b="1" dirty="0"/>
              <a:t>evaporating large liquid volumes</a:t>
            </a:r>
            <a:r>
              <a:rPr lang="en-GB" sz="2400" dirty="0"/>
              <a:t>.</a:t>
            </a:r>
          </a:p>
          <a:p>
            <a:pPr marL="285750" indent="-285750">
              <a:buFont typeface="Arial" panose="020B0604020202020204" pitchFamily="34" charset="0"/>
              <a:buChar char="•"/>
            </a:pPr>
            <a:r>
              <a:rPr lang="en-GB" sz="2400" dirty="0"/>
              <a:t>Maintains moderate heat transfer for </a:t>
            </a:r>
            <a:r>
              <a:rPr lang="en-GB" sz="2400" b="1" dirty="0"/>
              <a:t>continuous liquid processing</a:t>
            </a:r>
            <a:r>
              <a:rPr lang="en-GB" sz="2400" dirty="0"/>
              <a:t>.</a:t>
            </a:r>
          </a:p>
          <a:p>
            <a:pPr marL="285750" indent="-285750">
              <a:buFont typeface="Arial" panose="020B0604020202020204" pitchFamily="34" charset="0"/>
              <a:buChar char="•"/>
            </a:pPr>
            <a:r>
              <a:rPr lang="en-GB" sz="2400" dirty="0"/>
              <a:t>Commonly used in </a:t>
            </a:r>
            <a:r>
              <a:rPr lang="en-GB" sz="2400" b="1" dirty="0"/>
              <a:t>bulk evaporation processes</a:t>
            </a:r>
            <a:r>
              <a:rPr lang="en-GB" sz="2400" dirty="0"/>
              <a:t>.</a:t>
            </a:r>
          </a:p>
          <a:p>
            <a:endParaRPr lang="en-GB" sz="2400" dirty="0"/>
          </a:p>
        </p:txBody>
      </p:sp>
      <p:pic>
        <p:nvPicPr>
          <p:cNvPr id="4098" name="Picture 2" descr="Short Tube Evaporators at best price in Pune by Shachi Engineering Private  Limited | ID: 1207113988">
            <a:extLst>
              <a:ext uri="{FF2B5EF4-FFF2-40B4-BE49-F238E27FC236}">
                <a16:creationId xmlns:a16="http://schemas.microsoft.com/office/drawing/2014/main" id="{2B15B51E-6BD7-B0A3-A292-D8067402A491}"/>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805" b="973"/>
          <a:stretch>
            <a:fillRect/>
          </a:stretch>
        </p:blipFill>
        <p:spPr bwMode="auto">
          <a:xfrm>
            <a:off x="5806758" y="428625"/>
            <a:ext cx="61722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516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5505-57AA-FE6E-80A0-7014E6028AAD}"/>
              </a:ext>
            </a:extLst>
          </p:cNvPr>
          <p:cNvSpPr>
            <a:spLocks noGrp="1"/>
          </p:cNvSpPr>
          <p:nvPr>
            <p:ph type="title"/>
          </p:nvPr>
        </p:nvSpPr>
        <p:spPr>
          <a:xfrm>
            <a:off x="839788" y="811530"/>
            <a:ext cx="3932237" cy="1600200"/>
          </a:xfrm>
        </p:spPr>
        <p:txBody>
          <a:bodyPr>
            <a:normAutofit fontScale="90000"/>
          </a:bodyPr>
          <a:lstStyle/>
          <a:p>
            <a:r>
              <a:rPr lang="en-GB" sz="4400" dirty="0"/>
              <a:t>Long Tube Vertical Evaporator</a:t>
            </a:r>
          </a:p>
        </p:txBody>
      </p:sp>
      <p:pic>
        <p:nvPicPr>
          <p:cNvPr id="5124" name="Picture 4" descr="Long Tube Evaporators (LTEs) - Bosch Holdings">
            <a:extLst>
              <a:ext uri="{FF2B5EF4-FFF2-40B4-BE49-F238E27FC236}">
                <a16:creationId xmlns:a16="http://schemas.microsoft.com/office/drawing/2014/main" id="{EDA6A775-0FE8-A889-2A68-739190AEDE48}"/>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3063" b="1120"/>
          <a:stretch>
            <a:fillRect/>
          </a:stretch>
        </p:blipFill>
        <p:spPr bwMode="auto">
          <a:xfrm>
            <a:off x="6537960" y="0"/>
            <a:ext cx="5613785" cy="6852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8CE9935-D2AD-FD6C-9448-93AD344A6244}"/>
              </a:ext>
            </a:extLst>
          </p:cNvPr>
          <p:cNvSpPr>
            <a:spLocks noChangeArrowheads="1"/>
          </p:cNvSpPr>
          <p:nvPr/>
        </p:nvSpPr>
        <p:spPr bwMode="auto">
          <a:xfrm>
            <a:off x="839788" y="2894261"/>
            <a:ext cx="543528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Utilizes </a:t>
            </a:r>
            <a:r>
              <a:rPr kumimoji="0" lang="en-US" altLang="en-US" sz="2000" b="1" i="0" u="none" strike="noStrike" cap="none" normalizeH="0" baseline="0" dirty="0">
                <a:ln>
                  <a:noFill/>
                </a:ln>
                <a:solidFill>
                  <a:schemeClr val="tx1"/>
                </a:solidFill>
                <a:effectLst/>
                <a:latin typeface="Arial" panose="020B0604020202020204" pitchFamily="34" charset="0"/>
              </a:rPr>
              <a:t>long vertical tubes</a:t>
            </a:r>
            <a:r>
              <a:rPr kumimoji="0" lang="en-US" altLang="en-US" sz="2000" b="0" i="0" u="none" strike="noStrike" cap="none" normalizeH="0" baseline="0" dirty="0">
                <a:ln>
                  <a:noFill/>
                </a:ln>
                <a:solidFill>
                  <a:schemeClr val="tx1"/>
                </a:solidFill>
                <a:effectLst/>
                <a:latin typeface="Arial" panose="020B0604020202020204" pitchFamily="34" charset="0"/>
              </a:rPr>
              <a:t> for </a:t>
            </a:r>
            <a:r>
              <a:rPr kumimoji="0" lang="en-US" altLang="en-US" sz="2000" b="1" i="0" u="none" strike="noStrike" cap="none" normalizeH="0" baseline="0" dirty="0">
                <a:ln>
                  <a:noFill/>
                </a:ln>
                <a:solidFill>
                  <a:schemeClr val="tx1"/>
                </a:solidFill>
                <a:effectLst/>
                <a:latin typeface="Arial" panose="020B0604020202020204" pitchFamily="34" charset="0"/>
              </a:rPr>
              <a:t>extended vaporization surface</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Supports </a:t>
            </a:r>
            <a:r>
              <a:rPr kumimoji="0" lang="en-US" altLang="en-US" sz="2000" b="1" i="0" u="none" strike="noStrike" cap="none" normalizeH="0" baseline="0" dirty="0">
                <a:ln>
                  <a:noFill/>
                </a:ln>
                <a:solidFill>
                  <a:schemeClr val="tx1"/>
                </a:solidFill>
                <a:effectLst/>
                <a:latin typeface="Arial" panose="020B0604020202020204" pitchFamily="34" charset="0"/>
              </a:rPr>
              <a:t>rapid evaporation</a:t>
            </a:r>
            <a:r>
              <a:rPr kumimoji="0" lang="en-US" altLang="en-US" sz="2000" b="0" i="0" u="none" strike="noStrike" cap="none" normalizeH="0" baseline="0" dirty="0">
                <a:ln>
                  <a:noFill/>
                </a:ln>
                <a:solidFill>
                  <a:schemeClr val="tx1"/>
                </a:solidFill>
                <a:effectLst/>
                <a:latin typeface="Arial" panose="020B0604020202020204" pitchFamily="34" charset="0"/>
              </a:rPr>
              <a:t> in </a:t>
            </a:r>
            <a:r>
              <a:rPr kumimoji="0" lang="en-US" altLang="en-US" sz="2000" b="1" i="0" u="none" strike="noStrike" cap="none" normalizeH="0" baseline="0" dirty="0">
                <a:ln>
                  <a:noFill/>
                </a:ln>
                <a:solidFill>
                  <a:schemeClr val="tx1"/>
                </a:solidFill>
                <a:effectLst/>
                <a:latin typeface="Arial" panose="020B0604020202020204" pitchFamily="34" charset="0"/>
              </a:rPr>
              <a:t>continuous operations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Applied in processes with </a:t>
            </a:r>
            <a:r>
              <a:rPr kumimoji="0" lang="en-US" altLang="en-US" sz="2000" b="1" i="0" u="none" strike="noStrike" cap="none" normalizeH="0" baseline="0" dirty="0">
                <a:ln>
                  <a:noFill/>
                </a:ln>
                <a:solidFill>
                  <a:schemeClr val="tx1"/>
                </a:solidFill>
                <a:effectLst/>
                <a:latin typeface="Arial" panose="020B0604020202020204" pitchFamily="34" charset="0"/>
              </a:rPr>
              <a:t>low- to medium-viscosity liquids</a:t>
            </a:r>
            <a:r>
              <a:rPr kumimoji="0" lang="en-US" altLang="en-US" sz="2000" b="0" i="0" u="none" strike="noStrike" cap="none" normalizeH="0" baseline="0" dirty="0">
                <a:ln>
                  <a:noFill/>
                </a:ln>
                <a:solidFill>
                  <a:schemeClr val="tx1"/>
                </a:solidFill>
                <a:effectLst/>
                <a:latin typeface="Arial" panose="020B0604020202020204" pitchFamily="34" charset="0"/>
              </a:rPr>
              <a:t>, where large throughput is required.</a:t>
            </a:r>
          </a:p>
        </p:txBody>
      </p:sp>
    </p:spTree>
    <p:extLst>
      <p:ext uri="{BB962C8B-B14F-4D97-AF65-F5344CB8AC3E}">
        <p14:creationId xmlns:p14="http://schemas.microsoft.com/office/powerpoint/2010/main" val="1433048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70FF2-3BFD-7E6B-6BF4-C7AF78F633F3}"/>
              </a:ext>
            </a:extLst>
          </p:cNvPr>
          <p:cNvSpPr>
            <a:spLocks noGrp="1"/>
          </p:cNvSpPr>
          <p:nvPr>
            <p:ph type="title"/>
          </p:nvPr>
        </p:nvSpPr>
        <p:spPr>
          <a:xfrm>
            <a:off x="613410" y="862708"/>
            <a:ext cx="5688330" cy="1325563"/>
          </a:xfrm>
        </p:spPr>
        <p:txBody>
          <a:bodyPr/>
          <a:lstStyle/>
          <a:p>
            <a:r>
              <a:rPr lang="en-GB" dirty="0"/>
              <a:t>Agitated Thin Film Evaporator</a:t>
            </a:r>
          </a:p>
        </p:txBody>
      </p:sp>
      <p:sp>
        <p:nvSpPr>
          <p:cNvPr id="11" name="Rectangle 7">
            <a:extLst>
              <a:ext uri="{FF2B5EF4-FFF2-40B4-BE49-F238E27FC236}">
                <a16:creationId xmlns:a16="http://schemas.microsoft.com/office/drawing/2014/main" id="{4B0E29FE-F6EC-3A96-873F-0252A56D7A31}"/>
              </a:ext>
            </a:extLst>
          </p:cNvPr>
          <p:cNvSpPr>
            <a:spLocks noChangeArrowheads="1"/>
          </p:cNvSpPr>
          <p:nvPr/>
        </p:nvSpPr>
        <p:spPr bwMode="auto">
          <a:xfrm>
            <a:off x="613410" y="2597704"/>
            <a:ext cx="590169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Spreads liquid into a </a:t>
            </a:r>
            <a:r>
              <a:rPr kumimoji="0" lang="en-US" altLang="en-US" sz="2400" b="1" i="0" u="none" strike="noStrike" cap="none" normalizeH="0" baseline="0" dirty="0">
                <a:ln>
                  <a:noFill/>
                </a:ln>
                <a:solidFill>
                  <a:schemeClr val="tx1"/>
                </a:solidFill>
                <a:effectLst/>
                <a:latin typeface="Arial" panose="020B0604020202020204" pitchFamily="34" charset="0"/>
              </a:rPr>
              <a:t>thin film</a:t>
            </a:r>
            <a:r>
              <a:rPr kumimoji="0" lang="en-US" altLang="en-US" sz="2400" b="0" i="0" u="none" strike="noStrike" cap="none" normalizeH="0" baseline="0" dirty="0">
                <a:ln>
                  <a:noFill/>
                </a:ln>
                <a:solidFill>
                  <a:schemeClr val="tx1"/>
                </a:solidFill>
                <a:effectLst/>
                <a:latin typeface="Arial" panose="020B0604020202020204" pitchFamily="34" charset="0"/>
              </a:rPr>
              <a:t> on a heated surface → high heat transfer efficiency.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Minimises</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residence time</a:t>
            </a:r>
            <a:r>
              <a:rPr kumimoji="0" lang="en-US" altLang="en-US" sz="2400" b="0" i="0" u="none" strike="noStrike" cap="none" normalizeH="0" baseline="0" dirty="0">
                <a:ln>
                  <a:noFill/>
                </a:ln>
                <a:solidFill>
                  <a:schemeClr val="tx1"/>
                </a:solidFill>
                <a:effectLst/>
                <a:latin typeface="Arial" panose="020B0604020202020204" pitchFamily="34" charset="0"/>
              </a:rPr>
              <a:t>, reducing thermal degradation.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Used for </a:t>
            </a:r>
            <a:r>
              <a:rPr kumimoji="0" lang="en-US" altLang="en-US" sz="2400" b="1" i="0" u="none" strike="noStrike" cap="none" normalizeH="0" baseline="0" dirty="0">
                <a:ln>
                  <a:noFill/>
                </a:ln>
                <a:solidFill>
                  <a:schemeClr val="tx1"/>
                </a:solidFill>
                <a:effectLst/>
                <a:latin typeface="Arial" panose="020B0604020202020204" pitchFamily="34" charset="0"/>
              </a:rPr>
              <a:t>heat-sensitive and viscous liquids</a:t>
            </a:r>
            <a:r>
              <a:rPr kumimoji="0" lang="en-US" altLang="en-US" sz="2400" b="0" i="0" u="none" strike="noStrike" cap="none" normalizeH="0" baseline="0" dirty="0">
                <a:ln>
                  <a:noFill/>
                </a:ln>
                <a:solidFill>
                  <a:schemeClr val="tx1"/>
                </a:solidFill>
                <a:effectLst/>
                <a:latin typeface="Arial" panose="020B0604020202020204" pitchFamily="34" charset="0"/>
              </a:rPr>
              <a:t> in continuous operation</a:t>
            </a:r>
          </a:p>
        </p:txBody>
      </p:sp>
      <p:pic>
        <p:nvPicPr>
          <p:cNvPr id="3082" name="Picture 10" descr="Agitated Thin Film Evaporator | Febchem Engineering Pvt. Ltd.">
            <a:extLst>
              <a:ext uri="{FF2B5EF4-FFF2-40B4-BE49-F238E27FC236}">
                <a16:creationId xmlns:a16="http://schemas.microsoft.com/office/drawing/2014/main" id="{A3EC160A-304E-A679-8301-6803FA74B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11" y="523875"/>
            <a:ext cx="5775389" cy="581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362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87133-07EE-3434-DBB3-A6A43C9C1BA1}"/>
              </a:ext>
            </a:extLst>
          </p:cNvPr>
          <p:cNvSpPr>
            <a:spLocks noGrp="1"/>
          </p:cNvSpPr>
          <p:nvPr>
            <p:ph type="title"/>
          </p:nvPr>
        </p:nvSpPr>
        <p:spPr>
          <a:xfrm>
            <a:off x="836612" y="274320"/>
            <a:ext cx="4555172" cy="1600200"/>
          </a:xfrm>
        </p:spPr>
        <p:txBody>
          <a:bodyPr>
            <a:normAutofit/>
          </a:bodyPr>
          <a:lstStyle/>
          <a:p>
            <a:r>
              <a:rPr lang="en-GB" sz="4000" dirty="0"/>
              <a:t>Climbing Film Evaporator</a:t>
            </a:r>
          </a:p>
        </p:txBody>
      </p:sp>
      <p:sp>
        <p:nvSpPr>
          <p:cNvPr id="5" name="Text Placeholder 4">
            <a:extLst>
              <a:ext uri="{FF2B5EF4-FFF2-40B4-BE49-F238E27FC236}">
                <a16:creationId xmlns:a16="http://schemas.microsoft.com/office/drawing/2014/main" id="{6C3D5176-F2CB-87FD-AA76-88E3A5730CE7}"/>
              </a:ext>
            </a:extLst>
          </p:cNvPr>
          <p:cNvSpPr>
            <a:spLocks noGrp="1"/>
          </p:cNvSpPr>
          <p:nvPr>
            <p:ph type="body" sz="half" idx="2"/>
          </p:nvPr>
        </p:nvSpPr>
        <p:spPr>
          <a:xfrm>
            <a:off x="839788" y="2057400"/>
            <a:ext cx="5115242" cy="4526280"/>
          </a:xfrm>
        </p:spPr>
        <p:txBody>
          <a:bodyPr>
            <a:normAutofit/>
          </a:bodyPr>
          <a:lstStyle/>
          <a:p>
            <a:pPr marL="285750" indent="-285750">
              <a:buFont typeface="Arial" panose="020B0604020202020204" pitchFamily="34" charset="0"/>
              <a:buChar char="•"/>
            </a:pPr>
            <a:r>
              <a:rPr lang="en-GB" sz="2400" dirty="0"/>
              <a:t>Operates by </a:t>
            </a:r>
            <a:r>
              <a:rPr lang="en-GB" sz="2400" b="1" dirty="0"/>
              <a:t>heating liquid in vertical tubes</a:t>
            </a:r>
            <a:r>
              <a:rPr lang="en-GB" sz="2400" dirty="0"/>
              <a:t>, with </a:t>
            </a:r>
            <a:r>
              <a:rPr lang="en-GB" sz="2400" b="1" dirty="0"/>
              <a:t>upward flow</a:t>
            </a:r>
            <a:r>
              <a:rPr lang="en-GB" sz="2400" dirty="0"/>
              <a:t> assisted by vapor formation.</a:t>
            </a:r>
          </a:p>
          <a:p>
            <a:pPr marL="285750" indent="-285750">
              <a:buFont typeface="Arial" panose="020B0604020202020204" pitchFamily="34" charset="0"/>
              <a:buChar char="•"/>
            </a:pPr>
            <a:r>
              <a:rPr lang="en-GB" sz="2400" dirty="0"/>
              <a:t>Enables </a:t>
            </a:r>
            <a:r>
              <a:rPr lang="en-GB" sz="2400" b="1" dirty="0"/>
              <a:t>continuous evaporation of moderate-viscosity liquids</a:t>
            </a:r>
            <a:r>
              <a:rPr lang="en-GB" sz="2400" dirty="0"/>
              <a:t>.</a:t>
            </a:r>
          </a:p>
          <a:p>
            <a:pPr marL="285750" indent="-285750">
              <a:buFont typeface="Arial" panose="020B0604020202020204" pitchFamily="34" charset="0"/>
              <a:buChar char="•"/>
            </a:pPr>
            <a:r>
              <a:rPr lang="en-GB" sz="2400" dirty="0"/>
              <a:t>Used in industries such as </a:t>
            </a:r>
            <a:r>
              <a:rPr lang="en-GB" sz="2400" b="1" dirty="0"/>
              <a:t>chemicals, pharmaceuticals, and food processing</a:t>
            </a:r>
            <a:r>
              <a:rPr lang="en-GB" sz="2400" dirty="0"/>
              <a:t>.</a:t>
            </a:r>
          </a:p>
          <a:p>
            <a:endParaRPr lang="en-GB" sz="2400" dirty="0"/>
          </a:p>
        </p:txBody>
      </p:sp>
      <p:pic>
        <p:nvPicPr>
          <p:cNvPr id="6146" name="Picture 2" descr="Principle, Construction, Working, Uses, Merits and Demerits of Climbing  Film Evaporator | Pharmaguideline">
            <a:extLst>
              <a:ext uri="{FF2B5EF4-FFF2-40B4-BE49-F238E27FC236}">
                <a16:creationId xmlns:a16="http://schemas.microsoft.com/office/drawing/2014/main" id="{2C5CFDEC-5F4C-7D13-74E8-6EAAF24323EF}"/>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2035" b="-101"/>
          <a:stretch>
            <a:fillRect/>
          </a:stretch>
        </p:blipFill>
        <p:spPr bwMode="auto">
          <a:xfrm>
            <a:off x="6574988" y="274320"/>
            <a:ext cx="5511919" cy="6252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2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CF28-98D4-BEA4-19FE-AF04CE2D8C68}"/>
              </a:ext>
            </a:extLst>
          </p:cNvPr>
          <p:cNvSpPr>
            <a:spLocks noGrp="1"/>
          </p:cNvSpPr>
          <p:nvPr>
            <p:ph type="title"/>
          </p:nvPr>
        </p:nvSpPr>
        <p:spPr/>
        <p:txBody>
          <a:bodyPr/>
          <a:lstStyle/>
          <a:p>
            <a:r>
              <a:rPr lang="en-GB" sz="4000" dirty="0"/>
              <a:t>Vacuum</a:t>
            </a:r>
            <a:r>
              <a:rPr lang="en-GB" dirty="0"/>
              <a:t> Dryer</a:t>
            </a:r>
          </a:p>
        </p:txBody>
      </p:sp>
      <p:sp>
        <p:nvSpPr>
          <p:cNvPr id="4" name="Text Placeholder 3">
            <a:extLst>
              <a:ext uri="{FF2B5EF4-FFF2-40B4-BE49-F238E27FC236}">
                <a16:creationId xmlns:a16="http://schemas.microsoft.com/office/drawing/2014/main" id="{5334F5C7-46C1-6C78-EC68-D7C8427C30B5}"/>
              </a:ext>
            </a:extLst>
          </p:cNvPr>
          <p:cNvSpPr>
            <a:spLocks noGrp="1"/>
          </p:cNvSpPr>
          <p:nvPr>
            <p:ph type="body" sz="half" idx="2"/>
          </p:nvPr>
        </p:nvSpPr>
        <p:spPr>
          <a:xfrm>
            <a:off x="839788" y="2205990"/>
            <a:ext cx="3932237" cy="3811588"/>
          </a:xfrm>
        </p:spPr>
        <p:txBody>
          <a:bodyPr>
            <a:normAutofit fontScale="92500" lnSpcReduction="10000"/>
          </a:bodyPr>
          <a:lstStyle/>
          <a:p>
            <a:pPr marL="285750" indent="-285750">
              <a:buFont typeface="Arial" panose="020B0604020202020204" pitchFamily="34" charset="0"/>
              <a:buChar char="•"/>
            </a:pPr>
            <a:r>
              <a:rPr lang="en-GB" sz="2400" dirty="0"/>
              <a:t>Provides </a:t>
            </a:r>
            <a:r>
              <a:rPr lang="en-GB" sz="2400" b="1" dirty="0"/>
              <a:t>controlled drying under reduced pressure</a:t>
            </a:r>
            <a:r>
              <a:rPr lang="en-GB" sz="2400" dirty="0"/>
              <a:t>, lowering the temperature required for evaporation.</a:t>
            </a:r>
          </a:p>
          <a:p>
            <a:pPr marL="285750" indent="-285750">
              <a:buFont typeface="Arial" panose="020B0604020202020204" pitchFamily="34" charset="0"/>
              <a:buChar char="•"/>
            </a:pPr>
            <a:r>
              <a:rPr lang="en-GB" sz="2400" dirty="0"/>
              <a:t>Allows for </a:t>
            </a:r>
            <a:r>
              <a:rPr lang="en-GB" sz="2400" b="1" dirty="0"/>
              <a:t>gentle removal of moisture</a:t>
            </a:r>
            <a:r>
              <a:rPr lang="en-GB" sz="2400" dirty="0"/>
              <a:t> from liquids or semi-solids.</a:t>
            </a:r>
          </a:p>
          <a:p>
            <a:pPr marL="285750" indent="-285750">
              <a:buFont typeface="Arial" panose="020B0604020202020204" pitchFamily="34" charset="0"/>
              <a:buChar char="•"/>
            </a:pPr>
            <a:r>
              <a:rPr lang="en-GB" sz="2400" dirty="0"/>
              <a:t>Commonly applied in </a:t>
            </a:r>
            <a:r>
              <a:rPr lang="en-GB" sz="2400" b="1" dirty="0"/>
              <a:t>food, pharmaceutical, and specialty chemical industries</a:t>
            </a:r>
            <a:r>
              <a:rPr lang="en-GB" sz="2400" dirty="0"/>
              <a:t> where heat-sensitive drying is needed.</a:t>
            </a:r>
          </a:p>
          <a:p>
            <a:endParaRPr lang="en-GB" sz="2400" dirty="0"/>
          </a:p>
        </p:txBody>
      </p:sp>
      <p:pic>
        <p:nvPicPr>
          <p:cNvPr id="7170" name="Picture 2" descr="Vacuum Tray Dryer - NU Pharma">
            <a:extLst>
              <a:ext uri="{FF2B5EF4-FFF2-40B4-BE49-F238E27FC236}">
                <a16:creationId xmlns:a16="http://schemas.microsoft.com/office/drawing/2014/main" id="{E4199CE5-F21E-512D-39C4-455EF556E446}"/>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929" b="2702"/>
          <a:stretch>
            <a:fillRect/>
          </a:stretch>
        </p:blipFill>
        <p:spPr bwMode="auto">
          <a:xfrm>
            <a:off x="5777548" y="485775"/>
            <a:ext cx="6172200" cy="588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5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35F6-72DB-4F25-16E5-AB3ED8E223FA}"/>
              </a:ext>
            </a:extLst>
          </p:cNvPr>
          <p:cNvSpPr>
            <a:spLocks noGrp="1"/>
          </p:cNvSpPr>
          <p:nvPr>
            <p:ph type="title"/>
          </p:nvPr>
        </p:nvSpPr>
        <p:spPr/>
        <p:txBody>
          <a:bodyPr/>
          <a:lstStyle/>
          <a:p>
            <a:r>
              <a:rPr lang="en-GB" dirty="0"/>
              <a:t>Criteria for judging:</a:t>
            </a:r>
          </a:p>
        </p:txBody>
      </p:sp>
      <p:sp>
        <p:nvSpPr>
          <p:cNvPr id="3" name="Content Placeholder 2">
            <a:extLst>
              <a:ext uri="{FF2B5EF4-FFF2-40B4-BE49-F238E27FC236}">
                <a16:creationId xmlns:a16="http://schemas.microsoft.com/office/drawing/2014/main" id="{1588A8FC-E0E8-A7DD-CA21-468835AE0C23}"/>
              </a:ext>
            </a:extLst>
          </p:cNvPr>
          <p:cNvSpPr>
            <a:spLocks noGrp="1"/>
          </p:cNvSpPr>
          <p:nvPr>
            <p:ph idx="1"/>
          </p:nvPr>
        </p:nvSpPr>
        <p:spPr/>
        <p:txBody>
          <a:bodyPr/>
          <a:lstStyle/>
          <a:p>
            <a:pPr marL="0" indent="0">
              <a:buNone/>
            </a:pPr>
            <a:r>
              <a:rPr lang="en-GB" dirty="0"/>
              <a:t>Marks will be awarded for the following pointers:</a:t>
            </a:r>
          </a:p>
          <a:p>
            <a:r>
              <a:rPr lang="en-GB" dirty="0"/>
              <a:t> Correct arrangement of the equipment bought during the auction.</a:t>
            </a:r>
          </a:p>
          <a:p>
            <a:r>
              <a:rPr lang="en-GB" dirty="0"/>
              <a:t> Overall efficiency of the plant.</a:t>
            </a:r>
          </a:p>
          <a:p>
            <a:r>
              <a:rPr lang="en-GB" dirty="0"/>
              <a:t> Answers to the questions at the end of the auction.</a:t>
            </a:r>
          </a:p>
          <a:p>
            <a:pPr marL="0" indent="0">
              <a:buNone/>
            </a:pPr>
            <a:endParaRPr lang="en-GB" dirty="0"/>
          </a:p>
        </p:txBody>
      </p:sp>
    </p:spTree>
    <p:extLst>
      <p:ext uri="{BB962C8B-B14F-4D97-AF65-F5344CB8AC3E}">
        <p14:creationId xmlns:p14="http://schemas.microsoft.com/office/powerpoint/2010/main" val="4065261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F1A3-32C6-44D8-B6AC-5D2DA703C888}"/>
              </a:ext>
            </a:extLst>
          </p:cNvPr>
          <p:cNvSpPr>
            <a:spLocks noGrp="1"/>
          </p:cNvSpPr>
          <p:nvPr>
            <p:ph type="title"/>
          </p:nvPr>
        </p:nvSpPr>
        <p:spPr>
          <a:xfrm>
            <a:off x="839787" y="989012"/>
            <a:ext cx="3932237" cy="1600200"/>
          </a:xfrm>
        </p:spPr>
        <p:txBody>
          <a:bodyPr>
            <a:normAutofit/>
          </a:bodyPr>
          <a:lstStyle/>
          <a:p>
            <a:r>
              <a:rPr lang="en-GB" sz="3600" dirty="0"/>
              <a:t>Draft Tube Baffle Crystallizer</a:t>
            </a:r>
          </a:p>
        </p:txBody>
      </p:sp>
      <p:sp>
        <p:nvSpPr>
          <p:cNvPr id="4" name="Text Placeholder 3">
            <a:extLst>
              <a:ext uri="{FF2B5EF4-FFF2-40B4-BE49-F238E27FC236}">
                <a16:creationId xmlns:a16="http://schemas.microsoft.com/office/drawing/2014/main" id="{C6E27272-4FA5-A147-A749-4492ACC2A028}"/>
              </a:ext>
            </a:extLst>
          </p:cNvPr>
          <p:cNvSpPr>
            <a:spLocks noGrp="1"/>
          </p:cNvSpPr>
          <p:nvPr>
            <p:ph type="body" sz="half" idx="2"/>
          </p:nvPr>
        </p:nvSpPr>
        <p:spPr/>
        <p:txBody>
          <a:bodyPr/>
          <a:lstStyle/>
          <a:p>
            <a:r>
              <a:rPr lang="en-GB" dirty="0"/>
              <a:t> </a:t>
            </a:r>
          </a:p>
        </p:txBody>
      </p:sp>
      <p:sp>
        <p:nvSpPr>
          <p:cNvPr id="6" name="Rectangle 2">
            <a:extLst>
              <a:ext uri="{FF2B5EF4-FFF2-40B4-BE49-F238E27FC236}">
                <a16:creationId xmlns:a16="http://schemas.microsoft.com/office/drawing/2014/main" id="{4D9598E0-93A5-6F4F-1E05-0B86B785627B}"/>
              </a:ext>
            </a:extLst>
          </p:cNvPr>
          <p:cNvSpPr>
            <a:spLocks noChangeArrowheads="1"/>
          </p:cNvSpPr>
          <p:nvPr/>
        </p:nvSpPr>
        <p:spPr bwMode="auto">
          <a:xfrm>
            <a:off x="887731" y="2898776"/>
            <a:ext cx="4343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Consists of a </a:t>
            </a:r>
            <a:r>
              <a:rPr kumimoji="0" lang="en-US" altLang="en-US" sz="2000" b="1" i="0" u="none" strike="noStrike" cap="none" normalizeH="0" baseline="0" dirty="0">
                <a:ln>
                  <a:noFill/>
                </a:ln>
                <a:solidFill>
                  <a:schemeClr val="tx1"/>
                </a:solidFill>
                <a:effectLst/>
                <a:latin typeface="Arial" panose="020B0604020202020204" pitchFamily="34" charset="0"/>
              </a:rPr>
              <a:t>draft tube with internal baffles</a:t>
            </a:r>
            <a:r>
              <a:rPr kumimoji="0" lang="en-US" altLang="en-US" sz="2000" b="0" i="0" u="none" strike="noStrike" cap="none" normalizeH="0" baseline="0" dirty="0">
                <a:ln>
                  <a:noFill/>
                </a:ln>
                <a:solidFill>
                  <a:schemeClr val="tx1"/>
                </a:solidFill>
                <a:effectLst/>
                <a:latin typeface="Arial" panose="020B0604020202020204" pitchFamily="34" charset="0"/>
              </a:rPr>
              <a:t> to create controlled circulation.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Ensures </a:t>
            </a:r>
            <a:r>
              <a:rPr kumimoji="0" lang="en-US" altLang="en-US" sz="2000" b="1" i="0" u="none" strike="noStrike" cap="none" normalizeH="0" baseline="0" dirty="0">
                <a:ln>
                  <a:noFill/>
                </a:ln>
                <a:solidFill>
                  <a:schemeClr val="tx1"/>
                </a:solidFill>
                <a:effectLst/>
                <a:latin typeface="Arial" panose="020B0604020202020204" pitchFamily="34" charset="0"/>
              </a:rPr>
              <a:t>uniform crystal growth and size distribution</a:t>
            </a:r>
            <a:r>
              <a:rPr kumimoji="0" lang="en-US" altLang="en-US" sz="2000" b="0" i="0" u="none" strike="noStrike" cap="none" normalizeH="0" baseline="0" dirty="0">
                <a:ln>
                  <a:noFill/>
                </a:ln>
                <a:solidFill>
                  <a:schemeClr val="tx1"/>
                </a:solidFill>
                <a:effectLst/>
                <a:latin typeface="Arial" panose="020B0604020202020204" pitchFamily="34" charset="0"/>
              </a:rPr>
              <a:t> in solutions.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Used in </a:t>
            </a:r>
            <a:r>
              <a:rPr kumimoji="0" lang="en-US" altLang="en-US" sz="2000" b="1" i="0" u="none" strike="noStrike" cap="none" normalizeH="0" baseline="0" dirty="0">
                <a:ln>
                  <a:noFill/>
                </a:ln>
                <a:solidFill>
                  <a:schemeClr val="tx1"/>
                </a:solidFill>
                <a:effectLst/>
                <a:latin typeface="Arial" panose="020B0604020202020204" pitchFamily="34" charset="0"/>
              </a:rPr>
              <a:t>chemical and pharmaceutical industries</a:t>
            </a:r>
            <a:r>
              <a:rPr kumimoji="0" lang="en-US" altLang="en-US" sz="2000" b="0" i="0" u="none" strike="noStrike" cap="none" normalizeH="0" baseline="0" dirty="0">
                <a:ln>
                  <a:noFill/>
                </a:ln>
                <a:solidFill>
                  <a:schemeClr val="tx1"/>
                </a:solidFill>
                <a:effectLst/>
                <a:latin typeface="Arial" panose="020B0604020202020204" pitchFamily="34" charset="0"/>
              </a:rPr>
              <a:t> for </a:t>
            </a:r>
            <a:r>
              <a:rPr kumimoji="0" lang="en-US" altLang="en-US" sz="2000" b="1" i="0" u="none" strike="noStrike" cap="none" normalizeH="0" baseline="0" dirty="0">
                <a:ln>
                  <a:noFill/>
                </a:ln>
                <a:solidFill>
                  <a:schemeClr val="tx1"/>
                </a:solidFill>
                <a:effectLst/>
                <a:latin typeface="Arial" panose="020B0604020202020204" pitchFamily="34" charset="0"/>
              </a:rPr>
              <a:t>producing crystalline solid products</a:t>
            </a:r>
            <a:r>
              <a:rPr kumimoji="0" lang="en-US" altLang="en-US" sz="2000" b="0" i="0" u="none" strike="noStrike" cap="none" normalizeH="0" baseline="0" dirty="0">
                <a:ln>
                  <a:noFill/>
                </a:ln>
                <a:solidFill>
                  <a:schemeClr val="tx1"/>
                </a:solidFill>
                <a:effectLst/>
                <a:latin typeface="Arial" panose="020B0604020202020204" pitchFamily="34" charset="0"/>
              </a:rPr>
              <a:t> from solutions.</a:t>
            </a:r>
          </a:p>
        </p:txBody>
      </p:sp>
      <p:pic>
        <p:nvPicPr>
          <p:cNvPr id="8196" name="Picture 4" descr="Draft Tube Baffle Type Process Oslo Crystallizers at best price in Sanand">
            <a:extLst>
              <a:ext uri="{FF2B5EF4-FFF2-40B4-BE49-F238E27FC236}">
                <a16:creationId xmlns:a16="http://schemas.microsoft.com/office/drawing/2014/main" id="{8995E62D-ACDC-A98A-1F3A-628BEAC1511E}"/>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5463" b="-1999"/>
          <a:stretch>
            <a:fillRect/>
          </a:stretch>
        </p:blipFill>
        <p:spPr bwMode="auto">
          <a:xfrm>
            <a:off x="6960870" y="282086"/>
            <a:ext cx="4972050" cy="629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58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490B-4C29-D085-9D82-838A1619F666}"/>
              </a:ext>
            </a:extLst>
          </p:cNvPr>
          <p:cNvSpPr>
            <a:spLocks noGrp="1"/>
          </p:cNvSpPr>
          <p:nvPr>
            <p:ph type="title"/>
          </p:nvPr>
        </p:nvSpPr>
        <p:spPr>
          <a:xfrm>
            <a:off x="838200" y="2399665"/>
            <a:ext cx="10515600" cy="1325563"/>
          </a:xfrm>
        </p:spPr>
        <p:txBody>
          <a:bodyPr/>
          <a:lstStyle/>
          <a:p>
            <a:r>
              <a:rPr lang="en-GB" dirty="0"/>
              <a:t>REACTORS</a:t>
            </a:r>
          </a:p>
        </p:txBody>
      </p:sp>
    </p:spTree>
    <p:extLst>
      <p:ext uri="{BB962C8B-B14F-4D97-AF65-F5344CB8AC3E}">
        <p14:creationId xmlns:p14="http://schemas.microsoft.com/office/powerpoint/2010/main" val="3074563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89D2-8870-9F46-9563-EE62E015747E}"/>
              </a:ext>
            </a:extLst>
          </p:cNvPr>
          <p:cNvSpPr>
            <a:spLocks noGrp="1"/>
          </p:cNvSpPr>
          <p:nvPr>
            <p:ph type="title"/>
          </p:nvPr>
        </p:nvSpPr>
        <p:spPr>
          <a:xfrm>
            <a:off x="839788" y="457200"/>
            <a:ext cx="5172392" cy="1600200"/>
          </a:xfrm>
        </p:spPr>
        <p:txBody>
          <a:bodyPr>
            <a:normAutofit fontScale="90000"/>
          </a:bodyPr>
          <a:lstStyle/>
          <a:p>
            <a:r>
              <a:rPr lang="en-IN" sz="4400" b="1" dirty="0">
                <a:latin typeface="Bahnschrift SemiBold" panose="020B0502040204020203" pitchFamily="34" charset="0"/>
                <a:cs typeface="Aldhabi" panose="020F0502020204030204" pitchFamily="2" charset="-78"/>
              </a:rPr>
              <a:t>Continuously Stirred Tank Reactor</a:t>
            </a:r>
            <a:endParaRPr lang="en-GB" sz="4400" dirty="0"/>
          </a:p>
        </p:txBody>
      </p:sp>
      <p:sp>
        <p:nvSpPr>
          <p:cNvPr id="4" name="Text Placeholder 3">
            <a:extLst>
              <a:ext uri="{FF2B5EF4-FFF2-40B4-BE49-F238E27FC236}">
                <a16:creationId xmlns:a16="http://schemas.microsoft.com/office/drawing/2014/main" id="{EFB00F75-FE09-AC27-6312-F6D4B1A6FF41}"/>
              </a:ext>
            </a:extLst>
          </p:cNvPr>
          <p:cNvSpPr>
            <a:spLocks noGrp="1"/>
          </p:cNvSpPr>
          <p:nvPr>
            <p:ph type="body" sz="half" idx="2"/>
          </p:nvPr>
        </p:nvSpPr>
        <p:spPr>
          <a:xfrm>
            <a:off x="839788" y="2377440"/>
            <a:ext cx="5389562" cy="4057650"/>
          </a:xfrm>
        </p:spPr>
        <p:txBody>
          <a:bodyPr>
            <a:normAutofit/>
          </a:bodyPr>
          <a:lstStyle/>
          <a:p>
            <a:pPr marL="457242" indent="-457242">
              <a:buFont typeface="Arial" panose="020B0604020202020204" pitchFamily="34" charset="0"/>
              <a:buChar char="•"/>
            </a:pPr>
            <a:r>
              <a:rPr lang="en-GB" sz="2400" dirty="0">
                <a:latin typeface="Bahnschrift SemiBold" panose="020B0502040204020203" pitchFamily="34" charset="0"/>
              </a:rPr>
              <a:t>CSTRs continuously mix reactants to maintain uniform composition within the reactor. The mixture flows in and out, ensuring a steady-state process.</a:t>
            </a:r>
          </a:p>
          <a:p>
            <a:pPr marL="457242" indent="-457242">
              <a:buFont typeface="Arial" panose="020B0604020202020204" pitchFamily="34" charset="0"/>
              <a:buChar char="•"/>
            </a:pPr>
            <a:r>
              <a:rPr lang="en-GB" sz="2400" dirty="0">
                <a:latin typeface="Bahnschrift SemiBold" panose="020B0502040204020203" pitchFamily="34" charset="0"/>
              </a:rPr>
              <a:t>These reactors are ideal for liquid-phase reactions and allow for easy control of reaction conditions such as temperature and concentration.</a:t>
            </a:r>
          </a:p>
          <a:p>
            <a:pPr algn="ctr"/>
            <a:r>
              <a:rPr lang="en-GB" sz="2400" dirty="0">
                <a:latin typeface="Bahnschrift SemiBold" panose="020B0502040204020203" pitchFamily="34" charset="0"/>
              </a:rPr>
              <a:t>BASE PRICE:</a:t>
            </a:r>
          </a:p>
        </p:txBody>
      </p:sp>
      <p:pic>
        <p:nvPicPr>
          <p:cNvPr id="5" name="Content Placeholder 5">
            <a:extLst>
              <a:ext uri="{FF2B5EF4-FFF2-40B4-BE49-F238E27FC236}">
                <a16:creationId xmlns:a16="http://schemas.microsoft.com/office/drawing/2014/main" id="{B474857E-ED26-322F-DB3E-D9C02BDD4489}"/>
              </a:ext>
            </a:extLst>
          </p:cNvPr>
          <p:cNvPicPr>
            <a:picLocks noGrp="1" noChangeAspect="1"/>
          </p:cNvPicPr>
          <p:nvPr>
            <p:ph idx="1"/>
          </p:nvPr>
        </p:nvPicPr>
        <p:blipFill>
          <a:blip r:embed="rId2"/>
          <a:stretch>
            <a:fillRect/>
          </a:stretch>
        </p:blipFill>
        <p:spPr>
          <a:xfrm>
            <a:off x="6532762" y="457200"/>
            <a:ext cx="5659238" cy="5677377"/>
          </a:xfrm>
          <a:prstGeom prst="rect">
            <a:avLst/>
          </a:prstGeom>
        </p:spPr>
      </p:pic>
    </p:spTree>
    <p:extLst>
      <p:ext uri="{BB962C8B-B14F-4D97-AF65-F5344CB8AC3E}">
        <p14:creationId xmlns:p14="http://schemas.microsoft.com/office/powerpoint/2010/main" val="3756108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8D976B-78CE-742A-BD59-56268E732BE4}"/>
              </a:ext>
            </a:extLst>
          </p:cNvPr>
          <p:cNvSpPr>
            <a:spLocks noGrp="1"/>
          </p:cNvSpPr>
          <p:nvPr>
            <p:ph type="title"/>
          </p:nvPr>
        </p:nvSpPr>
        <p:spPr>
          <a:xfrm>
            <a:off x="808197" y="595313"/>
            <a:ext cx="4818062" cy="800100"/>
          </a:xfrm>
        </p:spPr>
        <p:txBody>
          <a:bodyPr>
            <a:normAutofit/>
          </a:bodyPr>
          <a:lstStyle/>
          <a:p>
            <a:r>
              <a:rPr lang="en-IN" sz="4400" b="1" dirty="0">
                <a:latin typeface="Bahnschrift SemiBold" panose="020B0502040204020203" pitchFamily="34" charset="0"/>
              </a:rPr>
              <a:t>Plug Flow Reactor</a:t>
            </a:r>
          </a:p>
        </p:txBody>
      </p:sp>
      <p:sp>
        <p:nvSpPr>
          <p:cNvPr id="6" name="Text Placeholder 3">
            <a:extLst>
              <a:ext uri="{FF2B5EF4-FFF2-40B4-BE49-F238E27FC236}">
                <a16:creationId xmlns:a16="http://schemas.microsoft.com/office/drawing/2014/main" id="{62141982-7500-2804-145E-EB84A587DB35}"/>
              </a:ext>
            </a:extLst>
          </p:cNvPr>
          <p:cNvSpPr>
            <a:spLocks noGrp="1"/>
          </p:cNvSpPr>
          <p:nvPr>
            <p:ph type="body" sz="half" idx="2"/>
          </p:nvPr>
        </p:nvSpPr>
        <p:spPr>
          <a:xfrm>
            <a:off x="708660" y="1527175"/>
            <a:ext cx="4652010" cy="4873625"/>
          </a:xfrm>
        </p:spPr>
        <p:txBody>
          <a:bodyPr>
            <a:normAutofit/>
          </a:bodyPr>
          <a:lstStyle/>
          <a:p>
            <a:pPr marL="457242" indent="-457242">
              <a:buFont typeface="Arial" panose="020B0604020202020204" pitchFamily="34" charset="0"/>
              <a:buChar char="•"/>
            </a:pPr>
            <a:r>
              <a:rPr lang="en-GB" sz="2400" dirty="0">
                <a:latin typeface="Bahnschrift SemiBold" panose="020B0502040204020203" pitchFamily="34" charset="0"/>
              </a:rPr>
              <a:t>PFRs have a unidirectional flow where reactants move as a "plug" with minimal back-mixing, ensuring consistent residence time for each segment of the fluid</a:t>
            </a:r>
          </a:p>
          <a:p>
            <a:pPr marL="457242" indent="-457242">
              <a:buFont typeface="Arial" panose="020B0604020202020204" pitchFamily="34" charset="0"/>
              <a:buChar char="•"/>
            </a:pPr>
            <a:r>
              <a:rPr lang="en-GB" sz="2400" dirty="0">
                <a:latin typeface="Bahnschrift SemiBold" panose="020B0502040204020203" pitchFamily="34" charset="0"/>
              </a:rPr>
              <a:t>These reactors are efficient for reactions that require precise control over reaction time and typically have higher conversion rates due to reduced axial mixing.</a:t>
            </a:r>
            <a:endParaRPr lang="en-GB" sz="2400" b="1" dirty="0">
              <a:latin typeface="Bahnschrift SemiBold" panose="020B0502040204020203" pitchFamily="34" charset="0"/>
            </a:endParaRPr>
          </a:p>
          <a:p>
            <a:pPr algn="ctr"/>
            <a:r>
              <a:rPr lang="en-GB" sz="2400" b="1" dirty="0">
                <a:latin typeface="Bahnschrift SemiBold" panose="020B0502040204020203" pitchFamily="34" charset="0"/>
              </a:rPr>
              <a:t>BASE PRICE:</a:t>
            </a:r>
            <a:endParaRPr lang="en-GB" dirty="0">
              <a:latin typeface="Bahnschrift SemiBold" panose="020B0502040204020203" pitchFamily="34" charset="0"/>
            </a:endParaRPr>
          </a:p>
        </p:txBody>
      </p:sp>
      <p:pic>
        <p:nvPicPr>
          <p:cNvPr id="7" name="Content Placeholder 4">
            <a:extLst>
              <a:ext uri="{FF2B5EF4-FFF2-40B4-BE49-F238E27FC236}">
                <a16:creationId xmlns:a16="http://schemas.microsoft.com/office/drawing/2014/main" id="{1A6F073A-BE47-49B2-2494-E26745A67B4D}"/>
              </a:ext>
            </a:extLst>
          </p:cNvPr>
          <p:cNvPicPr>
            <a:picLocks noGrp="1" noChangeAspect="1"/>
          </p:cNvPicPr>
          <p:nvPr>
            <p:ph type="pic" idx="1"/>
          </p:nvPr>
        </p:nvPicPr>
        <p:blipFill>
          <a:blip r:embed="rId2"/>
          <a:srcRect l="12074" r="12074"/>
          <a:stretch>
            <a:fillRect/>
          </a:stretch>
        </p:blipFill>
        <p:spPr>
          <a:xfrm>
            <a:off x="5891848" y="995363"/>
            <a:ext cx="6172200" cy="4873625"/>
          </a:xfrm>
          <a:prstGeom prst="rect">
            <a:avLst/>
          </a:prstGeom>
        </p:spPr>
      </p:pic>
    </p:spTree>
    <p:extLst>
      <p:ext uri="{BB962C8B-B14F-4D97-AF65-F5344CB8AC3E}">
        <p14:creationId xmlns:p14="http://schemas.microsoft.com/office/powerpoint/2010/main" val="3405870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0FF648-CAB1-4DC7-958B-3869882A51F8}"/>
              </a:ext>
            </a:extLst>
          </p:cNvPr>
          <p:cNvSpPr txBox="1">
            <a:spLocks/>
          </p:cNvSpPr>
          <p:nvPr/>
        </p:nvSpPr>
        <p:spPr>
          <a:xfrm>
            <a:off x="463245" y="859586"/>
            <a:ext cx="9836796" cy="96269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IN" sz="4400" b="1" dirty="0">
                <a:latin typeface="Bahnschrift SemiBold" panose="020B0502040204020203" pitchFamily="34" charset="0"/>
              </a:rPr>
              <a:t>Internal Loop </a:t>
            </a:r>
            <a:br>
              <a:rPr lang="en-IN" sz="4400" b="1" dirty="0">
                <a:latin typeface="Bahnschrift SemiBold" panose="020B0502040204020203" pitchFamily="34" charset="0"/>
              </a:rPr>
            </a:br>
            <a:r>
              <a:rPr lang="en-IN" sz="4400" b="1" dirty="0">
                <a:latin typeface="Bahnschrift SemiBold" panose="020B0502040204020203" pitchFamily="34" charset="0"/>
              </a:rPr>
              <a:t>Bubble Column</a:t>
            </a:r>
          </a:p>
        </p:txBody>
      </p:sp>
      <p:sp>
        <p:nvSpPr>
          <p:cNvPr id="6" name="Text Placeholder 3">
            <a:extLst>
              <a:ext uri="{FF2B5EF4-FFF2-40B4-BE49-F238E27FC236}">
                <a16:creationId xmlns:a16="http://schemas.microsoft.com/office/drawing/2014/main" id="{F885566C-3A3E-F42E-15C6-DB1720FCAD9F}"/>
              </a:ext>
            </a:extLst>
          </p:cNvPr>
          <p:cNvSpPr txBox="1">
            <a:spLocks/>
          </p:cNvSpPr>
          <p:nvPr/>
        </p:nvSpPr>
        <p:spPr>
          <a:xfrm>
            <a:off x="463245" y="2186826"/>
            <a:ext cx="5805711" cy="381158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457242" indent="-457242">
              <a:buFont typeface="Arial" panose="020B0604020202020204" pitchFamily="34" charset="0"/>
              <a:buChar char="•"/>
            </a:pPr>
            <a:r>
              <a:rPr lang="en-GB" sz="2400" dirty="0">
                <a:latin typeface="Bahnschrift SemiBold" panose="020B0502040204020203" pitchFamily="34" charset="0"/>
              </a:rPr>
              <a:t>Internal loop bubble columns use internal circulation to promote gas-liquid interaction, improving mixing and mass transfer efficiency.</a:t>
            </a:r>
          </a:p>
          <a:p>
            <a:pPr marL="457242" indent="-457242">
              <a:buFont typeface="Arial" panose="020B0604020202020204" pitchFamily="34" charset="0"/>
              <a:buChar char="•"/>
            </a:pPr>
            <a:r>
              <a:rPr lang="en-GB" sz="2400" dirty="0">
                <a:latin typeface="Bahnschrift SemiBold" panose="020B0502040204020203" pitchFamily="34" charset="0"/>
              </a:rPr>
              <a:t>They are commonly used for processes needing effective phase contact and operate with minimal mechanical complexity.</a:t>
            </a:r>
          </a:p>
          <a:p>
            <a:endParaRPr lang="en-GB" sz="2400" dirty="0">
              <a:latin typeface="Bahnschrift SemiBold" panose="020B0502040204020203" pitchFamily="34" charset="0"/>
            </a:endParaRPr>
          </a:p>
          <a:p>
            <a:pPr algn="ctr"/>
            <a:r>
              <a:rPr lang="en-GB" sz="2801" b="1" dirty="0">
                <a:latin typeface="Bahnschrift SemiBold" panose="020B0502040204020203" pitchFamily="34" charset="0"/>
              </a:rPr>
              <a:t>BASE PRICE : </a:t>
            </a:r>
            <a:endParaRPr lang="en-GB" sz="2200" dirty="0"/>
          </a:p>
        </p:txBody>
      </p:sp>
      <p:pic>
        <p:nvPicPr>
          <p:cNvPr id="7" name="Picture 3" descr="Image of Internal loop bubble column in a lab setting">
            <a:extLst>
              <a:ext uri="{FF2B5EF4-FFF2-40B4-BE49-F238E27FC236}">
                <a16:creationId xmlns:a16="http://schemas.microsoft.com/office/drawing/2014/main" id="{D03AE9A1-3485-2E5F-3A20-F0778968C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39" b="5495"/>
          <a:stretch>
            <a:fillRect/>
          </a:stretch>
        </p:blipFill>
        <p:spPr bwMode="auto">
          <a:xfrm>
            <a:off x="7028468" y="23761"/>
            <a:ext cx="5053041" cy="6834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875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14607-4ABB-C386-BD97-091A3B96B9A2}"/>
              </a:ext>
            </a:extLst>
          </p:cNvPr>
          <p:cNvSpPr txBox="1">
            <a:spLocks/>
          </p:cNvSpPr>
          <p:nvPr/>
        </p:nvSpPr>
        <p:spPr>
          <a:xfrm>
            <a:off x="802018" y="1007601"/>
            <a:ext cx="9836796" cy="9626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latin typeface="Bahnschrift SemiBold" panose="020B0502040204020203" pitchFamily="34" charset="0"/>
              </a:rPr>
              <a:t>External Loop </a:t>
            </a:r>
            <a:br>
              <a:rPr lang="en-IN" b="1">
                <a:latin typeface="Bahnschrift SemiBold" panose="020B0502040204020203" pitchFamily="34" charset="0"/>
              </a:rPr>
            </a:br>
            <a:r>
              <a:rPr lang="en-IN" b="1">
                <a:latin typeface="Bahnschrift SemiBold" panose="020B0502040204020203" pitchFamily="34" charset="0"/>
              </a:rPr>
              <a:t>Bubble Column</a:t>
            </a:r>
            <a:endParaRPr lang="en-IN" b="1" dirty="0">
              <a:latin typeface="Bahnschrift SemiBold" panose="020B0502040204020203" pitchFamily="34" charset="0"/>
            </a:endParaRPr>
          </a:p>
        </p:txBody>
      </p:sp>
      <p:sp>
        <p:nvSpPr>
          <p:cNvPr id="3" name="Text Placeholder 3">
            <a:extLst>
              <a:ext uri="{FF2B5EF4-FFF2-40B4-BE49-F238E27FC236}">
                <a16:creationId xmlns:a16="http://schemas.microsoft.com/office/drawing/2014/main" id="{0B72CC3F-0227-B94F-8414-AA8D673ED3EF}"/>
              </a:ext>
            </a:extLst>
          </p:cNvPr>
          <p:cNvSpPr txBox="1">
            <a:spLocks/>
          </p:cNvSpPr>
          <p:nvPr/>
        </p:nvSpPr>
        <p:spPr>
          <a:xfrm>
            <a:off x="336867" y="2137693"/>
            <a:ext cx="5805711" cy="381158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400" dirty="0"/>
          </a:p>
          <a:p>
            <a:pPr marL="457242" indent="-457242"/>
            <a:r>
              <a:rPr lang="en-GB" sz="2400" dirty="0">
                <a:latin typeface="Bahnschrift SemiBold" panose="020B0502040204020203" pitchFamily="34" charset="0"/>
              </a:rPr>
              <a:t>External loop bubble columns feature an external circulation loop to enhance gas-liquid interaction and improve mixing efficiency.</a:t>
            </a:r>
          </a:p>
          <a:p>
            <a:pPr marL="457242" indent="-457242"/>
            <a:r>
              <a:rPr lang="en-GB" sz="2400" dirty="0">
                <a:latin typeface="Bahnschrift SemiBold" panose="020B0502040204020203" pitchFamily="34" charset="0"/>
              </a:rPr>
              <a:t>These reactors are ideal for large-scale operations, offering better control overflow patterns and scalability while minimizing mechanical parts.</a:t>
            </a:r>
          </a:p>
          <a:p>
            <a:pPr marL="0" indent="0" algn="ctr">
              <a:buNone/>
            </a:pPr>
            <a:r>
              <a:rPr lang="en-GB" sz="2801" b="1" dirty="0">
                <a:latin typeface="Bahnschrift SemiBold" panose="020B0502040204020203" pitchFamily="34" charset="0"/>
              </a:rPr>
              <a:t>BASE PRICE :</a:t>
            </a:r>
            <a:endParaRPr lang="en-GB" sz="2200" dirty="0"/>
          </a:p>
        </p:txBody>
      </p:sp>
      <p:pic>
        <p:nvPicPr>
          <p:cNvPr id="4" name="Picture 2" descr="Image of External loop bubble column in an industrial setting">
            <a:extLst>
              <a:ext uri="{FF2B5EF4-FFF2-40B4-BE49-F238E27FC236}">
                <a16:creationId xmlns:a16="http://schemas.microsoft.com/office/drawing/2014/main" id="{D40A62CE-9283-F2DF-1884-AD00097B4C4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111568" y="-1"/>
            <a:ext cx="4577514"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988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456952-0DCE-E425-4DC6-346FE9767559}"/>
              </a:ext>
            </a:extLst>
          </p:cNvPr>
          <p:cNvSpPr txBox="1">
            <a:spLocks/>
          </p:cNvSpPr>
          <p:nvPr/>
        </p:nvSpPr>
        <p:spPr>
          <a:xfrm>
            <a:off x="706929" y="665624"/>
            <a:ext cx="9836796" cy="9626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IN" sz="4400" b="1" dirty="0">
                <a:latin typeface="Bahnschrift SemiBold" panose="020B0502040204020203" pitchFamily="34" charset="0"/>
              </a:rPr>
              <a:t>Fluidised Bed Reactor</a:t>
            </a:r>
          </a:p>
        </p:txBody>
      </p:sp>
      <p:sp>
        <p:nvSpPr>
          <p:cNvPr id="7" name="Text Placeholder 3">
            <a:extLst>
              <a:ext uri="{FF2B5EF4-FFF2-40B4-BE49-F238E27FC236}">
                <a16:creationId xmlns:a16="http://schemas.microsoft.com/office/drawing/2014/main" id="{3833EAD0-6FFE-6341-4231-18A679A3AC47}"/>
              </a:ext>
            </a:extLst>
          </p:cNvPr>
          <p:cNvSpPr txBox="1">
            <a:spLocks/>
          </p:cNvSpPr>
          <p:nvPr/>
        </p:nvSpPr>
        <p:spPr>
          <a:xfrm>
            <a:off x="706929" y="2293944"/>
            <a:ext cx="5956761" cy="47126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457242" indent="-457242">
              <a:buFont typeface="Arial" panose="020B0604020202020204" pitchFamily="34" charset="0"/>
              <a:buChar char="•"/>
            </a:pPr>
            <a:r>
              <a:rPr lang="en-GB" sz="2400" dirty="0">
                <a:latin typeface="Bahnschrift SemiBold" panose="020B0502040204020203" pitchFamily="34" charset="0"/>
              </a:rPr>
              <a:t>Fluidized bed reactors pass a fluidization medium through a solid bed, suspending particles to enhance mixing and reaction.</a:t>
            </a:r>
          </a:p>
          <a:p>
            <a:pPr marL="457242" indent="-457242">
              <a:buFont typeface="Arial" panose="020B0604020202020204" pitchFamily="34" charset="0"/>
              <a:buChar char="•"/>
            </a:pPr>
            <a:r>
              <a:rPr lang="en-GB" sz="2400" dirty="0">
                <a:latin typeface="Bahnschrift SemiBold" panose="020B0502040204020203" pitchFamily="34" charset="0"/>
              </a:rPr>
              <a:t>They are ideal for processes requiring high heat input and allow for straightforward catalyst regeneration.</a:t>
            </a:r>
          </a:p>
          <a:p>
            <a:pPr marL="457242" indent="-457242">
              <a:buFont typeface="Arial" panose="020B0604020202020204" pitchFamily="34" charset="0"/>
              <a:buChar char="•"/>
            </a:pPr>
            <a:endParaRPr lang="en-GB" sz="2400" dirty="0">
              <a:latin typeface="Bahnschrift SemiBold" panose="020B0502040204020203" pitchFamily="34" charset="0"/>
            </a:endParaRPr>
          </a:p>
          <a:p>
            <a:pPr algn="ctr"/>
            <a:r>
              <a:rPr lang="en-GB" sz="2801" b="1" dirty="0">
                <a:latin typeface="Bahnschrift SemiBold" panose="020B0502040204020203" pitchFamily="34" charset="0"/>
              </a:rPr>
              <a:t>BASE PRICE :</a:t>
            </a:r>
            <a:endParaRPr lang="en-GB" sz="2200" dirty="0"/>
          </a:p>
        </p:txBody>
      </p:sp>
      <p:pic>
        <p:nvPicPr>
          <p:cNvPr id="8" name="Content Placeholder 5">
            <a:extLst>
              <a:ext uri="{FF2B5EF4-FFF2-40B4-BE49-F238E27FC236}">
                <a16:creationId xmlns:a16="http://schemas.microsoft.com/office/drawing/2014/main" id="{17FE982B-5733-15B4-90AD-32FE93E2C4E9}"/>
              </a:ext>
            </a:extLst>
          </p:cNvPr>
          <p:cNvPicPr>
            <a:picLocks noChangeAspect="1"/>
          </p:cNvPicPr>
          <p:nvPr/>
        </p:nvPicPr>
        <p:blipFill>
          <a:blip r:embed="rId2"/>
          <a:stretch>
            <a:fillRect/>
          </a:stretch>
        </p:blipFill>
        <p:spPr>
          <a:xfrm>
            <a:off x="6423660" y="0"/>
            <a:ext cx="5768340" cy="6858001"/>
          </a:xfrm>
          <a:prstGeom prst="rect">
            <a:avLst/>
          </a:prstGeom>
        </p:spPr>
      </p:pic>
    </p:spTree>
    <p:extLst>
      <p:ext uri="{BB962C8B-B14F-4D97-AF65-F5344CB8AC3E}">
        <p14:creationId xmlns:p14="http://schemas.microsoft.com/office/powerpoint/2010/main" val="1780020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11D8-85AA-C5DF-346F-108EFD7DE234}"/>
              </a:ext>
            </a:extLst>
          </p:cNvPr>
          <p:cNvSpPr txBox="1">
            <a:spLocks/>
          </p:cNvSpPr>
          <p:nvPr/>
        </p:nvSpPr>
        <p:spPr>
          <a:xfrm>
            <a:off x="-1384187" y="1190369"/>
            <a:ext cx="9836796" cy="962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atin typeface="Bahnschrift SemiBold" panose="020B0502040204020203" pitchFamily="34" charset="0"/>
              </a:rPr>
              <a:t>Packed Bed Reactor</a:t>
            </a:r>
          </a:p>
        </p:txBody>
      </p:sp>
      <p:sp>
        <p:nvSpPr>
          <p:cNvPr id="3" name="Text Placeholder 3">
            <a:extLst>
              <a:ext uri="{FF2B5EF4-FFF2-40B4-BE49-F238E27FC236}">
                <a16:creationId xmlns:a16="http://schemas.microsoft.com/office/drawing/2014/main" id="{059D5C00-5D63-8CD1-CF72-1C02D124C2E3}"/>
              </a:ext>
            </a:extLst>
          </p:cNvPr>
          <p:cNvSpPr txBox="1">
            <a:spLocks/>
          </p:cNvSpPr>
          <p:nvPr/>
        </p:nvSpPr>
        <p:spPr>
          <a:xfrm>
            <a:off x="591216" y="1856042"/>
            <a:ext cx="6301074" cy="417899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801" dirty="0"/>
          </a:p>
          <a:p>
            <a:pPr marL="457242" indent="-457242"/>
            <a:r>
              <a:rPr lang="en-GB" dirty="0">
                <a:latin typeface="Bahnschrift SemiBold" panose="020B0502040204020203" pitchFamily="34" charset="0"/>
              </a:rPr>
              <a:t>Packed bed reactors consist of a bed of solid catalyst materials through which reactants flow, enabling efficient catalytic reactions.</a:t>
            </a:r>
          </a:p>
          <a:p>
            <a:pPr marL="457242" indent="-457242"/>
            <a:r>
              <a:rPr lang="en-GB" dirty="0">
                <a:latin typeface="Bahnschrift SemiBold" panose="020B0502040204020203" pitchFamily="34" charset="0"/>
              </a:rPr>
              <a:t>They are commonly used in gas-phase and liquid-phase processes, offering good control overflow rates and reaction conditions.</a:t>
            </a:r>
          </a:p>
          <a:p>
            <a:pPr marL="0" indent="0" algn="ctr">
              <a:buNone/>
            </a:pPr>
            <a:endParaRPr lang="en-GB" sz="3200" b="1" dirty="0">
              <a:latin typeface="Bahnschrift SemiBold" panose="020B0502040204020203" pitchFamily="34" charset="0"/>
            </a:endParaRPr>
          </a:p>
          <a:p>
            <a:pPr marL="0" indent="0" algn="ctr">
              <a:buNone/>
            </a:pPr>
            <a:r>
              <a:rPr lang="en-GB" sz="3200" b="1" dirty="0">
                <a:latin typeface="Bahnschrift SemiBold" panose="020B0502040204020203" pitchFamily="34" charset="0"/>
              </a:rPr>
              <a:t>BASE PRICE :</a:t>
            </a:r>
            <a:endParaRPr lang="en-GB" sz="2400" dirty="0"/>
          </a:p>
        </p:txBody>
      </p:sp>
      <p:pic>
        <p:nvPicPr>
          <p:cNvPr id="4" name="Picture 2" descr="Schematic (A) and picture of the packed bed column (B). Sensors... |  Download Scientific Diagram">
            <a:extLst>
              <a:ext uri="{FF2B5EF4-FFF2-40B4-BE49-F238E27FC236}">
                <a16:creationId xmlns:a16="http://schemas.microsoft.com/office/drawing/2014/main" id="{EFE52F55-565C-FBA3-DE54-4357D94521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480"/>
          <a:stretch/>
        </p:blipFill>
        <p:spPr bwMode="auto">
          <a:xfrm>
            <a:off x="7679058" y="11430"/>
            <a:ext cx="4512942" cy="687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236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2F6B-AFE6-F36C-7D70-1C34B240BF33}"/>
              </a:ext>
            </a:extLst>
          </p:cNvPr>
          <p:cNvSpPr>
            <a:spLocks noGrp="1"/>
          </p:cNvSpPr>
          <p:nvPr>
            <p:ph type="title"/>
          </p:nvPr>
        </p:nvSpPr>
        <p:spPr>
          <a:xfrm>
            <a:off x="838200" y="2766218"/>
            <a:ext cx="10515600" cy="1325563"/>
          </a:xfrm>
        </p:spPr>
        <p:txBody>
          <a:bodyPr/>
          <a:lstStyle/>
          <a:p>
            <a:r>
              <a:rPr lang="en-GB" dirty="0"/>
              <a:t>HEAT EXCHANGERS</a:t>
            </a:r>
            <a:br>
              <a:rPr lang="en-GB" dirty="0"/>
            </a:br>
            <a:endParaRPr lang="en-GB" dirty="0"/>
          </a:p>
        </p:txBody>
      </p:sp>
    </p:spTree>
    <p:extLst>
      <p:ext uri="{BB962C8B-B14F-4D97-AF65-F5344CB8AC3E}">
        <p14:creationId xmlns:p14="http://schemas.microsoft.com/office/powerpoint/2010/main" val="1217303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7FAE-1D3B-215B-3142-5E5D54868E9C}"/>
              </a:ext>
            </a:extLst>
          </p:cNvPr>
          <p:cNvSpPr>
            <a:spLocks noGrp="1"/>
          </p:cNvSpPr>
          <p:nvPr>
            <p:ph type="title"/>
          </p:nvPr>
        </p:nvSpPr>
        <p:spPr/>
        <p:txBody>
          <a:bodyPr/>
          <a:lstStyle/>
          <a:p>
            <a:r>
              <a:rPr lang="en-GB" dirty="0"/>
              <a:t>Plate Heat Exchanger (PHE)</a:t>
            </a:r>
          </a:p>
        </p:txBody>
      </p:sp>
      <p:sp>
        <p:nvSpPr>
          <p:cNvPr id="5" name="Rectangle 1">
            <a:extLst>
              <a:ext uri="{FF2B5EF4-FFF2-40B4-BE49-F238E27FC236}">
                <a16:creationId xmlns:a16="http://schemas.microsoft.com/office/drawing/2014/main" id="{F4597808-03EF-3677-EF75-1AA840777F76}"/>
              </a:ext>
            </a:extLst>
          </p:cNvPr>
          <p:cNvSpPr>
            <a:spLocks noGrp="1" noChangeArrowheads="1"/>
          </p:cNvSpPr>
          <p:nvPr>
            <p:ph type="body" sz="half" idx="2"/>
          </p:nvPr>
        </p:nvSpPr>
        <p:spPr bwMode="auto">
          <a:xfrm>
            <a:off x="836612" y="2413337"/>
            <a:ext cx="420084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Provides </a:t>
            </a:r>
            <a:r>
              <a:rPr kumimoji="0" lang="en-US" altLang="en-US" sz="1800" b="1" i="0" u="none" strike="noStrike" cap="none" normalizeH="0" baseline="0" dirty="0">
                <a:ln>
                  <a:noFill/>
                </a:ln>
                <a:solidFill>
                  <a:schemeClr val="tx1"/>
                </a:solidFill>
                <a:effectLst/>
                <a:latin typeface="Arial" panose="020B0604020202020204" pitchFamily="34" charset="0"/>
              </a:rPr>
              <a:t>high surface-area-to-volume ratio</a:t>
            </a:r>
            <a:r>
              <a:rPr kumimoji="0" lang="en-US" altLang="en-US" sz="1800" b="0" i="0" u="none" strike="noStrike" cap="none" normalizeH="0" baseline="0" dirty="0">
                <a:ln>
                  <a:noFill/>
                </a:ln>
                <a:solidFill>
                  <a:schemeClr val="tx1"/>
                </a:solidFill>
                <a:effectLst/>
                <a:latin typeface="Arial" panose="020B0604020202020204" pitchFamily="34" charset="0"/>
              </a:rPr>
              <a:t> for rapid heating or cooling.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Allows </a:t>
            </a:r>
            <a:r>
              <a:rPr kumimoji="0" lang="en-US" altLang="en-US" sz="1800" b="1" i="0" u="none" strike="noStrike" cap="none" normalizeH="0" baseline="0" dirty="0">
                <a:ln>
                  <a:noFill/>
                </a:ln>
                <a:solidFill>
                  <a:schemeClr val="tx1"/>
                </a:solidFill>
                <a:effectLst/>
                <a:latin typeface="Arial" panose="020B0604020202020204" pitchFamily="34" charset="0"/>
              </a:rPr>
              <a:t>precise temperature control</a:t>
            </a:r>
            <a:r>
              <a:rPr kumimoji="0" lang="en-US" altLang="en-US" sz="1800" b="0" i="0" u="none" strike="noStrike" cap="none" normalizeH="0" baseline="0" dirty="0">
                <a:ln>
                  <a:noFill/>
                </a:ln>
                <a:solidFill>
                  <a:schemeClr val="tx1"/>
                </a:solidFill>
                <a:effectLst/>
                <a:latin typeface="Arial" panose="020B0604020202020204" pitchFamily="34" charset="0"/>
              </a:rPr>
              <a:t>, important for sensitive reactions.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Can be </a:t>
            </a:r>
            <a:r>
              <a:rPr kumimoji="0" lang="en-US" altLang="en-US" sz="1800" b="1" i="0" u="none" strike="noStrike" cap="none" normalizeH="0" baseline="0" dirty="0">
                <a:ln>
                  <a:noFill/>
                </a:ln>
                <a:solidFill>
                  <a:schemeClr val="tx1"/>
                </a:solidFill>
                <a:effectLst/>
                <a:latin typeface="Arial" panose="020B0604020202020204" pitchFamily="34" charset="0"/>
              </a:rPr>
              <a:t>disassembled easily</a:t>
            </a:r>
            <a:r>
              <a:rPr kumimoji="0" lang="en-US" altLang="en-US" sz="1800" b="0" i="0" u="none" strike="noStrike" cap="none" normalizeH="0" baseline="0" dirty="0">
                <a:ln>
                  <a:noFill/>
                </a:ln>
                <a:solidFill>
                  <a:schemeClr val="tx1"/>
                </a:solidFill>
                <a:effectLst/>
                <a:latin typeface="Arial" panose="020B0604020202020204" pitchFamily="34" charset="0"/>
              </a:rPr>
              <a:t> for cleaning and maintenance.</a:t>
            </a:r>
          </a:p>
        </p:txBody>
      </p:sp>
      <p:pic>
        <p:nvPicPr>
          <p:cNvPr id="15363" name="Picture 3" descr="Designs and Advantages of Plate Heat Exchangers">
            <a:extLst>
              <a:ext uri="{FF2B5EF4-FFF2-40B4-BE49-F238E27FC236}">
                <a16:creationId xmlns:a16="http://schemas.microsoft.com/office/drawing/2014/main" id="{BCE693F6-E571-7F61-4268-FCDFCD1844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9" t="10387" r="4374" b="8735"/>
          <a:stretch>
            <a:fillRect/>
          </a:stretch>
        </p:blipFill>
        <p:spPr bwMode="auto">
          <a:xfrm>
            <a:off x="6096000" y="377190"/>
            <a:ext cx="5698349" cy="6103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858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B397-BFE9-7E13-2326-7B75B31F2DC3}"/>
              </a:ext>
            </a:extLst>
          </p:cNvPr>
          <p:cNvSpPr>
            <a:spLocks noGrp="1"/>
          </p:cNvSpPr>
          <p:nvPr>
            <p:ph type="title"/>
          </p:nvPr>
        </p:nvSpPr>
        <p:spPr>
          <a:xfrm>
            <a:off x="838200" y="80327"/>
            <a:ext cx="10515600" cy="1325563"/>
          </a:xfrm>
        </p:spPr>
        <p:txBody>
          <a:bodyPr/>
          <a:lstStyle/>
          <a:p>
            <a:r>
              <a:rPr lang="en-GB" dirty="0"/>
              <a:t>Problem Statement:</a:t>
            </a:r>
          </a:p>
        </p:txBody>
      </p:sp>
      <p:sp>
        <p:nvSpPr>
          <p:cNvPr id="3" name="Content Placeholder 2">
            <a:extLst>
              <a:ext uri="{FF2B5EF4-FFF2-40B4-BE49-F238E27FC236}">
                <a16:creationId xmlns:a16="http://schemas.microsoft.com/office/drawing/2014/main" id="{55E0E5CA-B00E-BEB1-C57E-6E9D121A6470}"/>
              </a:ext>
            </a:extLst>
          </p:cNvPr>
          <p:cNvSpPr>
            <a:spLocks noGrp="1"/>
          </p:cNvSpPr>
          <p:nvPr>
            <p:ph idx="1"/>
          </p:nvPr>
        </p:nvSpPr>
        <p:spPr>
          <a:xfrm>
            <a:off x="674370" y="1405890"/>
            <a:ext cx="10869930" cy="5200649"/>
          </a:xfrm>
        </p:spPr>
        <p:txBody>
          <a:bodyPr>
            <a:normAutofit/>
          </a:bodyPr>
          <a:lstStyle/>
          <a:p>
            <a:pPr marL="0" indent="0">
              <a:buNone/>
            </a:pPr>
            <a:r>
              <a:rPr lang="en-GB" sz="3200" dirty="0"/>
              <a:t>Oil spills severely damage aquatic ecosystems and coastal life. Chemical dispersants are critical in limiting this damage by breaking oil slicks into biodegradable droplets. </a:t>
            </a:r>
            <a:r>
              <a:rPr lang="en-GB" sz="3200" b="1" dirty="0"/>
              <a:t>C12–C15 Pareth-9</a:t>
            </a:r>
            <a:r>
              <a:rPr lang="en-GB" sz="3200" dirty="0"/>
              <a:t> is a greener surfactant developed for this purpose. Designing its manufacturing plant highlights how chemical engineering can contribute to the protection of aquatic environments—capturing the spirit of </a:t>
            </a:r>
            <a:r>
              <a:rPr lang="en-GB" sz="3200" b="1" dirty="0" err="1"/>
              <a:t>Aquessence</a:t>
            </a:r>
            <a:r>
              <a:rPr lang="en-GB" sz="3200" dirty="0"/>
              <a:t>.</a:t>
            </a:r>
          </a:p>
        </p:txBody>
      </p:sp>
    </p:spTree>
    <p:extLst>
      <p:ext uri="{BB962C8B-B14F-4D97-AF65-F5344CB8AC3E}">
        <p14:creationId xmlns:p14="http://schemas.microsoft.com/office/powerpoint/2010/main" val="1681523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B6E3-8DF3-9E20-D7B6-1EE15B5A9A85}"/>
              </a:ext>
            </a:extLst>
          </p:cNvPr>
          <p:cNvSpPr>
            <a:spLocks noGrp="1"/>
          </p:cNvSpPr>
          <p:nvPr>
            <p:ph type="title"/>
          </p:nvPr>
        </p:nvSpPr>
        <p:spPr>
          <a:xfrm>
            <a:off x="748348" y="491490"/>
            <a:ext cx="3932237" cy="1600200"/>
          </a:xfrm>
        </p:spPr>
        <p:txBody>
          <a:bodyPr/>
          <a:lstStyle/>
          <a:p>
            <a:r>
              <a:rPr lang="en-GB" dirty="0"/>
              <a:t>Shell &amp; Tube Heat Exchanger</a:t>
            </a:r>
          </a:p>
        </p:txBody>
      </p:sp>
      <p:sp>
        <p:nvSpPr>
          <p:cNvPr id="5" name="Rectangle 1">
            <a:extLst>
              <a:ext uri="{FF2B5EF4-FFF2-40B4-BE49-F238E27FC236}">
                <a16:creationId xmlns:a16="http://schemas.microsoft.com/office/drawing/2014/main" id="{2C3463CD-10CC-1AD8-5BA7-7FB79CEBF9AF}"/>
              </a:ext>
            </a:extLst>
          </p:cNvPr>
          <p:cNvSpPr>
            <a:spLocks noGrp="1" noChangeArrowheads="1"/>
          </p:cNvSpPr>
          <p:nvPr>
            <p:ph type="body" sz="half" idx="2"/>
          </p:nvPr>
        </p:nvSpPr>
        <p:spPr bwMode="auto">
          <a:xfrm>
            <a:off x="748348" y="2413337"/>
            <a:ext cx="443484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Contains a series of tubes in a shell where fluids exchange heat.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Handles </a:t>
            </a:r>
            <a:r>
              <a:rPr kumimoji="0" lang="en-US" altLang="en-US" sz="1800" b="1" i="0" u="none" strike="noStrike" cap="none" normalizeH="0" baseline="0">
                <a:ln>
                  <a:noFill/>
                </a:ln>
                <a:solidFill>
                  <a:schemeClr val="tx1"/>
                </a:solidFill>
                <a:effectLst/>
                <a:latin typeface="Arial" panose="020B0604020202020204" pitchFamily="34" charset="0"/>
              </a:rPr>
              <a:t>high pressures and large flow rates</a:t>
            </a:r>
            <a:r>
              <a:rPr kumimoji="0" lang="en-US" altLang="en-US" sz="1800" b="0" i="0" u="none" strike="noStrike" cap="none" normalizeH="0" baseline="0">
                <a:ln>
                  <a:noFill/>
                </a:ln>
                <a:solidFill>
                  <a:schemeClr val="tx1"/>
                </a:solidFill>
                <a:effectLst/>
                <a:latin typeface="Arial" panose="020B0604020202020204" pitchFamily="34" charset="0"/>
              </a:rPr>
              <a:t>, suitable for general heating/cooling.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Commonly used in </a:t>
            </a:r>
            <a:r>
              <a:rPr kumimoji="0" lang="en-US" altLang="en-US" sz="1800" b="1" i="0" u="none" strike="noStrike" cap="none" normalizeH="0" baseline="0">
                <a:ln>
                  <a:noFill/>
                </a:ln>
                <a:solidFill>
                  <a:schemeClr val="tx1"/>
                </a:solidFill>
                <a:effectLst/>
                <a:latin typeface="Arial" panose="020B0604020202020204" pitchFamily="34" charset="0"/>
              </a:rPr>
              <a:t>utility loops and process streams</a:t>
            </a:r>
            <a:r>
              <a:rPr kumimoji="0" lang="en-US" altLang="en-US" sz="1800" b="0" i="0" u="none" strike="noStrike" cap="none" normalizeH="0" baseline="0">
                <a:ln>
                  <a:noFill/>
                </a:ln>
                <a:solidFill>
                  <a:schemeClr val="tx1"/>
                </a:solidFill>
                <a:effectLst/>
                <a:latin typeface="Arial" panose="020B0604020202020204" pitchFamily="34" charset="0"/>
              </a:rPr>
              <a:t>.</a:t>
            </a:r>
          </a:p>
        </p:txBody>
      </p:sp>
      <p:pic>
        <p:nvPicPr>
          <p:cNvPr id="16387" name="Picture 3" descr="Shell-and-tube heat exchanger | Alfa Laval">
            <a:extLst>
              <a:ext uri="{FF2B5EF4-FFF2-40B4-BE49-F238E27FC236}">
                <a16:creationId xmlns:a16="http://schemas.microsoft.com/office/drawing/2014/main" id="{192BF9AA-CF13-5D54-0670-83062D52A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720" y="1268730"/>
            <a:ext cx="6685280" cy="376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49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968D-967B-4FFD-BA92-BB84BF42E6E2}"/>
              </a:ext>
            </a:extLst>
          </p:cNvPr>
          <p:cNvSpPr>
            <a:spLocks noGrp="1"/>
          </p:cNvSpPr>
          <p:nvPr>
            <p:ph type="title"/>
          </p:nvPr>
        </p:nvSpPr>
        <p:spPr/>
        <p:txBody>
          <a:bodyPr/>
          <a:lstStyle/>
          <a:p>
            <a:r>
              <a:rPr lang="en-GB" dirty="0"/>
              <a:t>Spiral Heat Exchanger</a:t>
            </a:r>
          </a:p>
        </p:txBody>
      </p:sp>
      <p:sp>
        <p:nvSpPr>
          <p:cNvPr id="5" name="Rectangle 1">
            <a:extLst>
              <a:ext uri="{FF2B5EF4-FFF2-40B4-BE49-F238E27FC236}">
                <a16:creationId xmlns:a16="http://schemas.microsoft.com/office/drawing/2014/main" id="{90F85427-8F33-C85D-672A-730F5D7D384C}"/>
              </a:ext>
            </a:extLst>
          </p:cNvPr>
          <p:cNvSpPr>
            <a:spLocks noGrp="1" noChangeArrowheads="1"/>
          </p:cNvSpPr>
          <p:nvPr>
            <p:ph type="body" sz="half" idx="2"/>
          </p:nvPr>
        </p:nvSpPr>
        <p:spPr bwMode="auto">
          <a:xfrm>
            <a:off x="836612" y="2359024"/>
            <a:ext cx="401796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Coiled channels create </a:t>
            </a:r>
            <a:r>
              <a:rPr kumimoji="0" lang="en-US" altLang="en-US" sz="1800" b="1" i="0" u="none" strike="noStrike" cap="none" normalizeH="0" baseline="0">
                <a:ln>
                  <a:noFill/>
                </a:ln>
                <a:solidFill>
                  <a:schemeClr val="tx1"/>
                </a:solidFill>
                <a:effectLst/>
                <a:latin typeface="Arial" panose="020B0604020202020204" pitchFamily="34" charset="0"/>
              </a:rPr>
              <a:t>turbulent flow</a:t>
            </a:r>
            <a:r>
              <a:rPr kumimoji="0" lang="en-US" altLang="en-US" sz="1800" b="0" i="0" u="none" strike="noStrike" cap="none" normalizeH="0" baseline="0">
                <a:ln>
                  <a:noFill/>
                </a:ln>
                <a:solidFill>
                  <a:schemeClr val="tx1"/>
                </a:solidFill>
                <a:effectLst/>
                <a:latin typeface="Arial" panose="020B0604020202020204" pitchFamily="34" charset="0"/>
              </a:rPr>
              <a:t>, improving heat transfer.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Effective for </a:t>
            </a:r>
            <a:r>
              <a:rPr kumimoji="0" lang="en-US" altLang="en-US" sz="1800" b="1" i="0" u="none" strike="noStrike" cap="none" normalizeH="0" baseline="0">
                <a:ln>
                  <a:noFill/>
                </a:ln>
                <a:solidFill>
                  <a:schemeClr val="tx1"/>
                </a:solidFill>
                <a:effectLst/>
                <a:latin typeface="Arial" panose="020B0604020202020204" pitchFamily="34" charset="0"/>
              </a:rPr>
              <a:t>viscous liquids</a:t>
            </a:r>
            <a:r>
              <a:rPr kumimoji="0" lang="en-US" altLang="en-US" sz="1800" b="0" i="0" u="none" strike="noStrike" cap="none" normalizeH="0" baseline="0">
                <a:ln>
                  <a:noFill/>
                </a:ln>
                <a:solidFill>
                  <a:schemeClr val="tx1"/>
                </a:solidFill>
                <a:effectLst/>
                <a:latin typeface="Arial" panose="020B0604020202020204" pitchFamily="34" charset="0"/>
              </a:rPr>
              <a:t>, minimizing fouling.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Often used where </a:t>
            </a:r>
            <a:r>
              <a:rPr kumimoji="0" lang="en-US" altLang="en-US" sz="1800" b="1" i="0" u="none" strike="noStrike" cap="none" normalizeH="0" baseline="0">
                <a:ln>
                  <a:noFill/>
                </a:ln>
                <a:solidFill>
                  <a:schemeClr val="tx1"/>
                </a:solidFill>
                <a:effectLst/>
                <a:latin typeface="Arial" panose="020B0604020202020204" pitchFamily="34" charset="0"/>
              </a:rPr>
              <a:t>continuous heating or cooling of thick liquids</a:t>
            </a:r>
            <a:r>
              <a:rPr kumimoji="0" lang="en-US" altLang="en-US" sz="1800" b="0" i="0" u="none" strike="noStrike" cap="none" normalizeH="0" baseline="0">
                <a:ln>
                  <a:noFill/>
                </a:ln>
                <a:solidFill>
                  <a:schemeClr val="tx1"/>
                </a:solidFill>
                <a:effectLst/>
                <a:latin typeface="Arial" panose="020B0604020202020204" pitchFamily="34" charset="0"/>
              </a:rPr>
              <a:t> is required.</a:t>
            </a:r>
          </a:p>
        </p:txBody>
      </p:sp>
      <p:pic>
        <p:nvPicPr>
          <p:cNvPr id="17411" name="Picture 3" descr="Range of welded spiral heat exchangers | Alfa Laval">
            <a:extLst>
              <a:ext uri="{FF2B5EF4-FFF2-40B4-BE49-F238E27FC236}">
                <a16:creationId xmlns:a16="http://schemas.microsoft.com/office/drawing/2014/main" id="{90A796BF-71D4-FE3B-A22A-5A49D8460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9431" y="919145"/>
            <a:ext cx="4482782" cy="501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53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B29E-10B9-2081-9BBF-63EE98284407}"/>
              </a:ext>
            </a:extLst>
          </p:cNvPr>
          <p:cNvSpPr>
            <a:spLocks noGrp="1"/>
          </p:cNvSpPr>
          <p:nvPr>
            <p:ph type="title"/>
          </p:nvPr>
        </p:nvSpPr>
        <p:spPr/>
        <p:txBody>
          <a:bodyPr/>
          <a:lstStyle/>
          <a:p>
            <a:r>
              <a:rPr lang="en-GB" dirty="0"/>
              <a:t>Falling Film Heat Exchanger</a:t>
            </a:r>
          </a:p>
        </p:txBody>
      </p:sp>
      <p:sp>
        <p:nvSpPr>
          <p:cNvPr id="5" name="Rectangle 1">
            <a:extLst>
              <a:ext uri="{FF2B5EF4-FFF2-40B4-BE49-F238E27FC236}">
                <a16:creationId xmlns:a16="http://schemas.microsoft.com/office/drawing/2014/main" id="{B0588EEB-8CB9-8023-0960-2049D4D315C2}"/>
              </a:ext>
            </a:extLst>
          </p:cNvPr>
          <p:cNvSpPr>
            <a:spLocks noGrp="1" noChangeArrowheads="1"/>
          </p:cNvSpPr>
          <p:nvPr>
            <p:ph type="body" sz="half" idx="2"/>
          </p:nvPr>
        </p:nvSpPr>
        <p:spPr bwMode="auto">
          <a:xfrm>
            <a:off x="836612" y="2359025"/>
            <a:ext cx="383508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Liquid flows as a </a:t>
            </a:r>
            <a:r>
              <a:rPr kumimoji="0" lang="en-US" altLang="en-US" sz="1800" b="1" i="0" u="none" strike="noStrike" cap="none" normalizeH="0" baseline="0" dirty="0">
                <a:ln>
                  <a:noFill/>
                </a:ln>
                <a:solidFill>
                  <a:schemeClr val="tx1"/>
                </a:solidFill>
                <a:effectLst/>
                <a:latin typeface="Arial" panose="020B0604020202020204" pitchFamily="34" charset="0"/>
              </a:rPr>
              <a:t>thin film over heated tubes</a:t>
            </a:r>
            <a:r>
              <a:rPr kumimoji="0" lang="en-US" altLang="en-US" sz="1800" b="0" i="0" u="none" strike="noStrike" cap="none" normalizeH="0" baseline="0" dirty="0">
                <a:ln>
                  <a:noFill/>
                </a:ln>
                <a:solidFill>
                  <a:schemeClr val="tx1"/>
                </a:solidFill>
                <a:effectLst/>
                <a:latin typeface="Arial" panose="020B0604020202020204" pitchFamily="34" charset="0"/>
              </a:rPr>
              <a:t>, allowing rapid heat transfer.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Ideal for </a:t>
            </a:r>
            <a:r>
              <a:rPr kumimoji="0" lang="en-US" altLang="en-US" sz="1800" b="1" i="0" u="none" strike="noStrike" cap="none" normalizeH="0" baseline="0" dirty="0">
                <a:ln>
                  <a:noFill/>
                </a:ln>
                <a:solidFill>
                  <a:schemeClr val="tx1"/>
                </a:solidFill>
                <a:effectLst/>
                <a:latin typeface="Arial" panose="020B0604020202020204" pitchFamily="34" charset="0"/>
              </a:rPr>
              <a:t>sensitive liquids or dehydration processes</a:t>
            </a:r>
            <a:r>
              <a:rPr kumimoji="0" lang="en-US" altLang="en-US" sz="1800" b="0" i="0" u="none" strike="noStrike" cap="none" normalizeH="0" baseline="0" dirty="0">
                <a:ln>
                  <a:noFill/>
                </a:ln>
                <a:solidFill>
                  <a:schemeClr val="tx1"/>
                </a:solidFill>
                <a:effectLst/>
                <a:latin typeface="Arial" panose="020B0604020202020204" pitchFamily="34" charset="0"/>
              </a:rPr>
              <a:t> where short residence time is needed.</a:t>
            </a:r>
          </a:p>
        </p:txBody>
      </p:sp>
      <p:pic>
        <p:nvPicPr>
          <p:cNvPr id="18435" name="Picture 3" descr="Falling Film Evaporator Plant Manufacturer From India">
            <a:extLst>
              <a:ext uri="{FF2B5EF4-FFF2-40B4-BE49-F238E27FC236}">
                <a16:creationId xmlns:a16="http://schemas.microsoft.com/office/drawing/2014/main" id="{EB6F0E2C-B914-0EB5-F51C-5302DFF24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060" y="0"/>
            <a:ext cx="58140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824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DB09-B151-4A9C-27F7-ADC0C9DB1F20}"/>
              </a:ext>
            </a:extLst>
          </p:cNvPr>
          <p:cNvSpPr>
            <a:spLocks noGrp="1"/>
          </p:cNvSpPr>
          <p:nvPr>
            <p:ph type="title"/>
          </p:nvPr>
        </p:nvSpPr>
        <p:spPr/>
        <p:txBody>
          <a:bodyPr/>
          <a:lstStyle/>
          <a:p>
            <a:r>
              <a:rPr lang="en-GB" dirty="0"/>
              <a:t>Scraped Surface Heat Exchanger</a:t>
            </a:r>
          </a:p>
        </p:txBody>
      </p:sp>
      <p:sp>
        <p:nvSpPr>
          <p:cNvPr id="4" name="Text Placeholder 3">
            <a:extLst>
              <a:ext uri="{FF2B5EF4-FFF2-40B4-BE49-F238E27FC236}">
                <a16:creationId xmlns:a16="http://schemas.microsoft.com/office/drawing/2014/main" id="{C58DDFB6-1E5C-25EC-4F4E-49AA3495E2ED}"/>
              </a:ext>
            </a:extLst>
          </p:cNvPr>
          <p:cNvSpPr>
            <a:spLocks noGrp="1"/>
          </p:cNvSpPr>
          <p:nvPr>
            <p:ph type="body" sz="half" idx="2"/>
          </p:nvPr>
        </p:nvSpPr>
        <p:spPr>
          <a:xfrm>
            <a:off x="839788" y="2057400"/>
            <a:ext cx="3932237" cy="3803650"/>
          </a:xfrm>
        </p:spPr>
        <p:txBody>
          <a:bodyPr>
            <a:normAutofit/>
          </a:bodyPr>
          <a:lstStyle/>
          <a:p>
            <a:pPr marL="285750" indent="-285750">
              <a:buFont typeface="Arial" panose="020B0604020202020204" pitchFamily="34" charset="0"/>
              <a:buChar char="•"/>
            </a:pPr>
            <a:r>
              <a:rPr lang="en-GB" sz="2000" dirty="0"/>
              <a:t>Contains a </a:t>
            </a:r>
            <a:r>
              <a:rPr lang="en-GB" sz="2000" b="1" dirty="0"/>
              <a:t>rotating wiper</a:t>
            </a:r>
            <a:r>
              <a:rPr lang="en-GB" sz="2000" dirty="0"/>
              <a:t> to scrape internal walls continuously.</a:t>
            </a:r>
          </a:p>
          <a:p>
            <a:pPr marL="285750" indent="-285750">
              <a:buFont typeface="Arial" panose="020B0604020202020204" pitchFamily="34" charset="0"/>
              <a:buChar char="•"/>
            </a:pPr>
            <a:r>
              <a:rPr lang="en-GB" sz="2000" dirty="0"/>
              <a:t>Ensures </a:t>
            </a:r>
            <a:r>
              <a:rPr lang="en-GB" sz="2000" b="1" dirty="0"/>
              <a:t>uniform heat transfer</a:t>
            </a:r>
            <a:r>
              <a:rPr lang="en-GB" sz="2000" dirty="0"/>
              <a:t> for viscous or semi-solid products.</a:t>
            </a:r>
          </a:p>
          <a:p>
            <a:pPr marL="285750" indent="-285750">
              <a:buFont typeface="Arial" panose="020B0604020202020204" pitchFamily="34" charset="0"/>
              <a:buChar char="•"/>
            </a:pPr>
            <a:r>
              <a:rPr lang="en-GB" sz="2000" dirty="0"/>
              <a:t>Prevents </a:t>
            </a:r>
            <a:r>
              <a:rPr lang="en-GB" sz="2000" b="1" dirty="0"/>
              <a:t>product buildup</a:t>
            </a:r>
            <a:r>
              <a:rPr lang="en-GB" sz="2000" dirty="0"/>
              <a:t> and allows continuous processing of thick liquids.</a:t>
            </a:r>
          </a:p>
          <a:p>
            <a:endParaRPr lang="en-GB" sz="2000" dirty="0"/>
          </a:p>
        </p:txBody>
      </p:sp>
      <p:pic>
        <p:nvPicPr>
          <p:cNvPr id="25602" name="Picture 2" descr="Why Industries Choose Scraped Surface Heat Exchangers for Viscous Products">
            <a:extLst>
              <a:ext uri="{FF2B5EF4-FFF2-40B4-BE49-F238E27FC236}">
                <a16:creationId xmlns:a16="http://schemas.microsoft.com/office/drawing/2014/main" id="{BF908B41-DCB5-CBB4-FAD4-E09C94725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965" y="285750"/>
            <a:ext cx="5857875"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64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0CC50C-4B97-7981-4804-B2BA22F3ED48}"/>
              </a:ext>
            </a:extLst>
          </p:cNvPr>
          <p:cNvSpPr>
            <a:spLocks noGrp="1"/>
          </p:cNvSpPr>
          <p:nvPr>
            <p:ph type="title"/>
          </p:nvPr>
        </p:nvSpPr>
        <p:spPr>
          <a:xfrm>
            <a:off x="838200" y="2766218"/>
            <a:ext cx="10515600" cy="1325563"/>
          </a:xfrm>
        </p:spPr>
        <p:txBody>
          <a:bodyPr/>
          <a:lstStyle/>
          <a:p>
            <a:r>
              <a:rPr lang="en-GB" dirty="0"/>
              <a:t>PUMPS</a:t>
            </a:r>
          </a:p>
        </p:txBody>
      </p:sp>
    </p:spTree>
    <p:extLst>
      <p:ext uri="{BB962C8B-B14F-4D97-AF65-F5344CB8AC3E}">
        <p14:creationId xmlns:p14="http://schemas.microsoft.com/office/powerpoint/2010/main" val="2078538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620643-AAD9-E171-5548-A1A2391A3728}"/>
              </a:ext>
            </a:extLst>
          </p:cNvPr>
          <p:cNvSpPr txBox="1">
            <a:spLocks/>
          </p:cNvSpPr>
          <p:nvPr/>
        </p:nvSpPr>
        <p:spPr>
          <a:xfrm>
            <a:off x="920976" y="1039764"/>
            <a:ext cx="9836796" cy="9626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Bahnschrift SemiBold" panose="020B0502040204020203" pitchFamily="34" charset="0"/>
              </a:rPr>
              <a:t>Single-stage </a:t>
            </a:r>
            <a:br>
              <a:rPr lang="en-IN" b="1" dirty="0">
                <a:latin typeface="Bahnschrift SemiBold" panose="020B0502040204020203" pitchFamily="34" charset="0"/>
              </a:rPr>
            </a:br>
            <a:r>
              <a:rPr lang="en-IN" b="1" dirty="0">
                <a:latin typeface="Bahnschrift SemiBold" panose="020B0502040204020203" pitchFamily="34" charset="0"/>
              </a:rPr>
              <a:t>Centrifugal pump </a:t>
            </a:r>
          </a:p>
        </p:txBody>
      </p:sp>
      <p:sp>
        <p:nvSpPr>
          <p:cNvPr id="4" name="Text Placeholder 3">
            <a:extLst>
              <a:ext uri="{FF2B5EF4-FFF2-40B4-BE49-F238E27FC236}">
                <a16:creationId xmlns:a16="http://schemas.microsoft.com/office/drawing/2014/main" id="{E09CB2D9-F00D-6EEA-51F6-965B3BBB8446}"/>
              </a:ext>
            </a:extLst>
          </p:cNvPr>
          <p:cNvSpPr txBox="1">
            <a:spLocks/>
          </p:cNvSpPr>
          <p:nvPr/>
        </p:nvSpPr>
        <p:spPr>
          <a:xfrm>
            <a:off x="619869" y="2002460"/>
            <a:ext cx="5805711" cy="381158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801" dirty="0"/>
          </a:p>
          <a:p>
            <a:pPr marL="457242" indent="-457242"/>
            <a:r>
              <a:rPr lang="en-GB" sz="2801" dirty="0">
                <a:latin typeface="Bahnschrift SemiBold" panose="020B0502040204020203" pitchFamily="34" charset="0"/>
              </a:rPr>
              <a:t>A pump with one impeller that efficiently moves fluids at low to moderate pressures. It is commonly used for water circulation and general fluid transfer.</a:t>
            </a:r>
          </a:p>
          <a:p>
            <a:pPr marL="457242" indent="-457242"/>
            <a:r>
              <a:rPr lang="en-GB" sz="2801" dirty="0">
                <a:latin typeface="Bahnschrift SemiBold" panose="020B0502040204020203" pitchFamily="34" charset="0"/>
              </a:rPr>
              <a:t>Known for its simple design and reliability in various applications</a:t>
            </a:r>
          </a:p>
          <a:p>
            <a:pPr marL="0" indent="0" algn="ctr">
              <a:buNone/>
            </a:pPr>
            <a:endParaRPr lang="en-GB" sz="3200" b="1" dirty="0">
              <a:latin typeface="Bahnschrift SemiBold" panose="020B0502040204020203" pitchFamily="34" charset="0"/>
            </a:endParaRPr>
          </a:p>
          <a:p>
            <a:pPr marL="0" indent="0" algn="ctr">
              <a:buNone/>
            </a:pPr>
            <a:r>
              <a:rPr lang="en-GB" sz="3200" b="1" dirty="0">
                <a:latin typeface="Bahnschrift SemiBold" panose="020B0502040204020203" pitchFamily="34" charset="0"/>
              </a:rPr>
              <a:t>BASE PRICE :</a:t>
            </a:r>
            <a:endParaRPr lang="en-GB" sz="2400" dirty="0"/>
          </a:p>
        </p:txBody>
      </p:sp>
      <p:pic>
        <p:nvPicPr>
          <p:cNvPr id="5" name="Content Placeholder 7">
            <a:extLst>
              <a:ext uri="{FF2B5EF4-FFF2-40B4-BE49-F238E27FC236}">
                <a16:creationId xmlns:a16="http://schemas.microsoft.com/office/drawing/2014/main" id="{43AFEC62-D6E3-2172-6294-748064AA590D}"/>
              </a:ext>
            </a:extLst>
          </p:cNvPr>
          <p:cNvPicPr>
            <a:picLocks noChangeAspect="1"/>
          </p:cNvPicPr>
          <p:nvPr/>
        </p:nvPicPr>
        <p:blipFill>
          <a:blip r:embed="rId2"/>
          <a:stretch>
            <a:fillRect/>
          </a:stretch>
        </p:blipFill>
        <p:spPr>
          <a:xfrm>
            <a:off x="6645499" y="2"/>
            <a:ext cx="5546502" cy="6858001"/>
          </a:xfrm>
          <a:prstGeom prst="rect">
            <a:avLst/>
          </a:prstGeom>
        </p:spPr>
      </p:pic>
    </p:spTree>
    <p:extLst>
      <p:ext uri="{BB962C8B-B14F-4D97-AF65-F5344CB8AC3E}">
        <p14:creationId xmlns:p14="http://schemas.microsoft.com/office/powerpoint/2010/main" val="2485798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0EDC49-C318-EA9E-76A8-2A785FFB802A}"/>
              </a:ext>
            </a:extLst>
          </p:cNvPr>
          <p:cNvSpPr txBox="1">
            <a:spLocks/>
          </p:cNvSpPr>
          <p:nvPr/>
        </p:nvSpPr>
        <p:spPr>
          <a:xfrm>
            <a:off x="689612" y="1210453"/>
            <a:ext cx="9836796" cy="962696"/>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Bahnschrift SemiBold" panose="020B0502040204020203" pitchFamily="34" charset="0"/>
              </a:rPr>
              <a:t>2-stage </a:t>
            </a:r>
            <a:br>
              <a:rPr lang="en-IN" b="1" dirty="0">
                <a:latin typeface="Bahnschrift SemiBold" panose="020B0502040204020203" pitchFamily="34" charset="0"/>
              </a:rPr>
            </a:br>
            <a:r>
              <a:rPr lang="en-IN" b="1" dirty="0">
                <a:latin typeface="Bahnschrift SemiBold" panose="020B0502040204020203" pitchFamily="34" charset="0"/>
              </a:rPr>
              <a:t>Centrifugal pump </a:t>
            </a:r>
          </a:p>
        </p:txBody>
      </p:sp>
      <p:sp>
        <p:nvSpPr>
          <p:cNvPr id="4" name="Text Placeholder 3">
            <a:extLst>
              <a:ext uri="{FF2B5EF4-FFF2-40B4-BE49-F238E27FC236}">
                <a16:creationId xmlns:a16="http://schemas.microsoft.com/office/drawing/2014/main" id="{829AEBDA-C9FD-50DF-D35F-6395D90638F8}"/>
              </a:ext>
            </a:extLst>
          </p:cNvPr>
          <p:cNvSpPr txBox="1">
            <a:spLocks/>
          </p:cNvSpPr>
          <p:nvPr/>
        </p:nvSpPr>
        <p:spPr>
          <a:xfrm>
            <a:off x="532624" y="2173149"/>
            <a:ext cx="5986016" cy="411969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801" dirty="0"/>
          </a:p>
          <a:p>
            <a:pPr marL="457242" indent="-457242"/>
            <a:r>
              <a:rPr lang="en-GB" sz="2801" dirty="0">
                <a:latin typeface="Bahnschrift SemiBold" panose="020B0502040204020203" pitchFamily="34" charset="0"/>
              </a:rPr>
              <a:t>Equipped with two impellers, this pump provides higher pressure output compared to a single-stage pump. It is ideal for applications requiring increased head and flow.</a:t>
            </a:r>
          </a:p>
          <a:p>
            <a:pPr marL="457242" indent="-457242"/>
            <a:r>
              <a:rPr lang="en-GB" sz="2801" dirty="0">
                <a:latin typeface="Bahnschrift SemiBold" panose="020B0502040204020203" pitchFamily="34" charset="0"/>
              </a:rPr>
              <a:t>Commonly used in industrial water supply and pumping systems.</a:t>
            </a:r>
          </a:p>
          <a:p>
            <a:pPr marL="0" indent="0" algn="ctr">
              <a:buNone/>
            </a:pPr>
            <a:r>
              <a:rPr lang="en-GB" sz="3200" b="1" dirty="0">
                <a:latin typeface="Bahnschrift SemiBold" panose="020B0502040204020203" pitchFamily="34" charset="0"/>
              </a:rPr>
              <a:t>BASE PRICE </a:t>
            </a:r>
            <a:endParaRPr lang="en-GB" sz="2400" dirty="0"/>
          </a:p>
        </p:txBody>
      </p:sp>
      <p:pic>
        <p:nvPicPr>
          <p:cNvPr id="5" name="Picture 2" descr="Industrial Two Stage Centrifugal Pump">
            <a:extLst>
              <a:ext uri="{FF2B5EF4-FFF2-40B4-BE49-F238E27FC236}">
                <a16:creationId xmlns:a16="http://schemas.microsoft.com/office/drawing/2014/main" id="{15BB7742-3AC9-912F-8E85-D8743C37F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556" y="-1"/>
            <a:ext cx="5045197"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292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9F86F-380F-2D26-9295-752E92C3E51E}"/>
              </a:ext>
            </a:extLst>
          </p:cNvPr>
          <p:cNvSpPr txBox="1">
            <a:spLocks/>
          </p:cNvSpPr>
          <p:nvPr/>
        </p:nvSpPr>
        <p:spPr>
          <a:xfrm>
            <a:off x="1071280" y="927278"/>
            <a:ext cx="9836796" cy="962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latin typeface="Bahnschrift SemiBold" panose="020B0502040204020203" pitchFamily="34" charset="0"/>
              </a:rPr>
              <a:t>Diaphragm Pump </a:t>
            </a:r>
            <a:endParaRPr lang="en-IN" b="1" dirty="0">
              <a:latin typeface="Bahnschrift SemiBold" panose="020B0502040204020203" pitchFamily="34" charset="0"/>
            </a:endParaRPr>
          </a:p>
        </p:txBody>
      </p:sp>
      <p:sp>
        <p:nvSpPr>
          <p:cNvPr id="3" name="Text Placeholder 3">
            <a:extLst>
              <a:ext uri="{FF2B5EF4-FFF2-40B4-BE49-F238E27FC236}">
                <a16:creationId xmlns:a16="http://schemas.microsoft.com/office/drawing/2014/main" id="{5CB37226-A7D0-03B3-81D9-4DCE7E379275}"/>
              </a:ext>
            </a:extLst>
          </p:cNvPr>
          <p:cNvSpPr txBox="1">
            <a:spLocks/>
          </p:cNvSpPr>
          <p:nvPr/>
        </p:nvSpPr>
        <p:spPr>
          <a:xfrm>
            <a:off x="492548" y="1889974"/>
            <a:ext cx="5986016" cy="381158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801" dirty="0"/>
          </a:p>
          <a:p>
            <a:pPr marL="457242" indent="-457242"/>
            <a:r>
              <a:rPr lang="en-GB" sz="2801" dirty="0">
                <a:latin typeface="Bahnschrift SemiBold" panose="020B0502040204020203" pitchFamily="34" charset="0"/>
              </a:rPr>
              <a:t>A positive displacement pump that uses a diaphragm to move fluids, often handling viscous or corrosive liquids.</a:t>
            </a:r>
          </a:p>
          <a:p>
            <a:pPr marL="457242" indent="-457242"/>
            <a:r>
              <a:rPr lang="en-GB" sz="2801" dirty="0">
                <a:latin typeface="Bahnschrift SemiBold" panose="020B0502040204020203" pitchFamily="34" charset="0"/>
              </a:rPr>
              <a:t>It provides precise flow control and is suitable for applications involving hazardous or abrasive fluids.</a:t>
            </a:r>
          </a:p>
          <a:p>
            <a:pPr marL="0" indent="0" algn="ctr">
              <a:buNone/>
            </a:pPr>
            <a:r>
              <a:rPr lang="en-GB" sz="3200" b="1" dirty="0">
                <a:latin typeface="Bahnschrift SemiBold" panose="020B0502040204020203" pitchFamily="34" charset="0"/>
              </a:rPr>
              <a:t>BASE PRICE :</a:t>
            </a:r>
            <a:endParaRPr lang="en-GB" sz="2400" dirty="0"/>
          </a:p>
        </p:txBody>
      </p:sp>
      <p:pic>
        <p:nvPicPr>
          <p:cNvPr id="4" name="Picture 4" descr="Electric Diaphragm Pump at ₹ 8000 in Pune | ID: 14216285048">
            <a:extLst>
              <a:ext uri="{FF2B5EF4-FFF2-40B4-BE49-F238E27FC236}">
                <a16:creationId xmlns:a16="http://schemas.microsoft.com/office/drawing/2014/main" id="{B7561EE7-3519-3526-935D-113677ED4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6465" y="2"/>
            <a:ext cx="5455534"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805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9B62-C567-2517-548D-046C1F45201F}"/>
              </a:ext>
            </a:extLst>
          </p:cNvPr>
          <p:cNvSpPr txBox="1">
            <a:spLocks/>
          </p:cNvSpPr>
          <p:nvPr/>
        </p:nvSpPr>
        <p:spPr>
          <a:xfrm>
            <a:off x="810067" y="964231"/>
            <a:ext cx="9836796" cy="962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Bahnschrift SemiBold" panose="020B0502040204020203" pitchFamily="34" charset="0"/>
              </a:rPr>
              <a:t>Single Stage Piston PDP </a:t>
            </a:r>
          </a:p>
        </p:txBody>
      </p:sp>
      <p:sp>
        <p:nvSpPr>
          <p:cNvPr id="3" name="Text Placeholder 3">
            <a:extLst>
              <a:ext uri="{FF2B5EF4-FFF2-40B4-BE49-F238E27FC236}">
                <a16:creationId xmlns:a16="http://schemas.microsoft.com/office/drawing/2014/main" id="{F2D51585-8EC7-E418-61BB-AA5FC263B014}"/>
              </a:ext>
            </a:extLst>
          </p:cNvPr>
          <p:cNvSpPr txBox="1">
            <a:spLocks/>
          </p:cNvSpPr>
          <p:nvPr/>
        </p:nvSpPr>
        <p:spPr>
          <a:xfrm>
            <a:off x="1084388" y="2082181"/>
            <a:ext cx="5986016" cy="381158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801" dirty="0"/>
          </a:p>
          <a:p>
            <a:pPr marL="457242" indent="-457242"/>
            <a:r>
              <a:rPr lang="en-GB" sz="2801" dirty="0">
                <a:latin typeface="Bahnschrift SemiBold" panose="020B0502040204020203" pitchFamily="34" charset="0"/>
              </a:rPr>
              <a:t>Uses a single piston to move fluids with high accuracy and pressure. It is commonly used in precise fluid transfer applications.</a:t>
            </a:r>
          </a:p>
          <a:p>
            <a:pPr marL="457242" indent="-457242"/>
            <a:r>
              <a:rPr lang="en-GB" sz="2801" dirty="0">
                <a:latin typeface="Bahnschrift SemiBold" panose="020B0502040204020203" pitchFamily="34" charset="0"/>
              </a:rPr>
              <a:t>Ideal for tasks requiring consistent, accurate flow, such as dosing and hydraulic systems.</a:t>
            </a:r>
          </a:p>
          <a:p>
            <a:pPr marL="0" indent="0" algn="ctr">
              <a:buNone/>
            </a:pPr>
            <a:r>
              <a:rPr lang="en-GB" sz="3200" b="1" dirty="0">
                <a:latin typeface="Bahnschrift SemiBold" panose="020B0502040204020203" pitchFamily="34" charset="0"/>
              </a:rPr>
              <a:t>BASE PRICE </a:t>
            </a:r>
            <a:endParaRPr lang="en-GB" sz="2400" dirty="0">
              <a:solidFill>
                <a:srgbClr val="FFFF00"/>
              </a:solidFill>
            </a:endParaRPr>
          </a:p>
        </p:txBody>
      </p:sp>
      <p:pic>
        <p:nvPicPr>
          <p:cNvPr id="4" name="Picture 2" descr="KT Single-Stage Rotary Piston Pumps » APP Systems Services">
            <a:extLst>
              <a:ext uri="{FF2B5EF4-FFF2-40B4-BE49-F238E27FC236}">
                <a16:creationId xmlns:a16="http://schemas.microsoft.com/office/drawing/2014/main" id="{6A6BCCB6-8CC0-748A-D46A-31D1187815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0899" y="205740"/>
            <a:ext cx="475719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395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9634-5F89-A543-6C40-55DB2E37F3DF}"/>
              </a:ext>
            </a:extLst>
          </p:cNvPr>
          <p:cNvSpPr txBox="1">
            <a:spLocks/>
          </p:cNvSpPr>
          <p:nvPr/>
        </p:nvSpPr>
        <p:spPr>
          <a:xfrm>
            <a:off x="1095901" y="1102194"/>
            <a:ext cx="9836796" cy="962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latin typeface="Bahnschrift SemiBold" panose="020B0502040204020203" pitchFamily="34" charset="0"/>
              </a:rPr>
              <a:t>2- Stage Piston PDP </a:t>
            </a:r>
            <a:endParaRPr lang="en-IN" b="1" dirty="0">
              <a:latin typeface="Bahnschrift SemiBold" panose="020B0502040204020203" pitchFamily="34" charset="0"/>
            </a:endParaRPr>
          </a:p>
        </p:txBody>
      </p:sp>
      <p:sp>
        <p:nvSpPr>
          <p:cNvPr id="3" name="Text Placeholder 3">
            <a:extLst>
              <a:ext uri="{FF2B5EF4-FFF2-40B4-BE49-F238E27FC236}">
                <a16:creationId xmlns:a16="http://schemas.microsoft.com/office/drawing/2014/main" id="{840733CE-F6D4-22C2-797B-AB9DCFA629B9}"/>
              </a:ext>
            </a:extLst>
          </p:cNvPr>
          <p:cNvSpPr txBox="1">
            <a:spLocks/>
          </p:cNvSpPr>
          <p:nvPr/>
        </p:nvSpPr>
        <p:spPr>
          <a:xfrm>
            <a:off x="550421" y="2210805"/>
            <a:ext cx="5986016" cy="381158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801" dirty="0"/>
          </a:p>
          <a:p>
            <a:pPr marL="457242" indent="-457242"/>
            <a:r>
              <a:rPr lang="en-GB" sz="2801" dirty="0">
                <a:latin typeface="Bahnschrift SemiBold" panose="020B0502040204020203" pitchFamily="34" charset="0"/>
              </a:rPr>
              <a:t>Features two pistons to deliver higher pressure output and handle more demanding fluid transfer tasks.</a:t>
            </a:r>
          </a:p>
          <a:p>
            <a:pPr marL="457242" indent="-457242"/>
            <a:r>
              <a:rPr lang="en-GB" sz="2801" dirty="0">
                <a:latin typeface="Bahnschrift SemiBold" panose="020B0502040204020203" pitchFamily="34" charset="0"/>
              </a:rPr>
              <a:t>Frequently employed in industrial applications requiring high pressure and flow control.</a:t>
            </a:r>
          </a:p>
          <a:p>
            <a:pPr marL="0" indent="0" algn="ctr">
              <a:buNone/>
            </a:pPr>
            <a:r>
              <a:rPr lang="en-GB" sz="3200" b="1" dirty="0">
                <a:latin typeface="Bahnschrift SemiBold" panose="020B0502040204020203" pitchFamily="34" charset="0"/>
              </a:rPr>
              <a:t>BASE PRICE :</a:t>
            </a:r>
            <a:endParaRPr lang="en-GB" sz="2400" dirty="0"/>
          </a:p>
        </p:txBody>
      </p:sp>
      <p:pic>
        <p:nvPicPr>
          <p:cNvPr id="4" name="Picture 2" descr="15hp 2 Stage 3 Cylinder 44 CFM Reciprocating Air Compressor Pump">
            <a:extLst>
              <a:ext uri="{FF2B5EF4-FFF2-40B4-BE49-F238E27FC236}">
                <a16:creationId xmlns:a16="http://schemas.microsoft.com/office/drawing/2014/main" id="{A035719C-9F1D-FC37-8D6E-58DFF47F6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50" y="2"/>
            <a:ext cx="550005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396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126B-5E62-2CC7-77B5-CCA7C86D9C82}"/>
              </a:ext>
            </a:extLst>
          </p:cNvPr>
          <p:cNvSpPr>
            <a:spLocks noGrp="1"/>
          </p:cNvSpPr>
          <p:nvPr>
            <p:ph type="title"/>
          </p:nvPr>
        </p:nvSpPr>
        <p:spPr/>
        <p:txBody>
          <a:bodyPr/>
          <a:lstStyle/>
          <a:p>
            <a:r>
              <a:rPr kumimoji="0" lang="en-US" altLang="en-US" b="1" i="0" u="none" strike="noStrike" cap="none" normalizeH="0" baseline="0" dirty="0">
                <a:ln>
                  <a:noFill/>
                </a:ln>
                <a:solidFill>
                  <a:schemeClr val="tx1"/>
                </a:solidFill>
                <a:effectLst/>
                <a:latin typeface="Arial" panose="020B0604020202020204" pitchFamily="34" charset="0"/>
              </a:rPr>
              <a:t>C12–C15 Pareth-9- Overview</a:t>
            </a:r>
            <a:endParaRPr lang="en-GB" dirty="0"/>
          </a:p>
        </p:txBody>
      </p:sp>
      <p:sp>
        <p:nvSpPr>
          <p:cNvPr id="4" name="Rectangle 1">
            <a:extLst>
              <a:ext uri="{FF2B5EF4-FFF2-40B4-BE49-F238E27FC236}">
                <a16:creationId xmlns:a16="http://schemas.microsoft.com/office/drawing/2014/main" id="{FA999029-E140-DCC3-6D24-AFFF3026A61C}"/>
              </a:ext>
            </a:extLst>
          </p:cNvPr>
          <p:cNvSpPr>
            <a:spLocks noGrp="1" noChangeArrowheads="1"/>
          </p:cNvSpPr>
          <p:nvPr>
            <p:ph idx="1"/>
          </p:nvPr>
        </p:nvSpPr>
        <p:spPr bwMode="auto">
          <a:xfrm>
            <a:off x="838200" y="2070643"/>
            <a:ext cx="1067181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C12–C15 Pareth-9</a:t>
            </a:r>
            <a:r>
              <a:rPr kumimoji="0" lang="en-US" altLang="en-US" b="0" i="0" u="none" strike="noStrike" cap="none" normalizeH="0" baseline="0" dirty="0">
                <a:ln>
                  <a:noFill/>
                </a:ln>
                <a:solidFill>
                  <a:schemeClr val="tx1"/>
                </a:solidFill>
                <a:effectLst/>
                <a:latin typeface="Arial" panose="020B0604020202020204" pitchFamily="34" charset="0"/>
              </a:rPr>
              <a:t> is a non-ionic surfactant made of a linear C12–C15 fatty alcohol chain and ~9 ethylene oxide (EO) units.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Reduces oil–water interfacial tension, enabling oil dispersion; biodegradable and low in aquatic toxicity.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Manufactured via </a:t>
            </a:r>
            <a:r>
              <a:rPr kumimoji="0" lang="en-US" altLang="en-US" b="1" i="0" u="none" strike="noStrike" cap="none" normalizeH="0" baseline="0" dirty="0">
                <a:ln>
                  <a:noFill/>
                </a:ln>
                <a:solidFill>
                  <a:schemeClr val="tx1"/>
                </a:solidFill>
                <a:effectLst/>
                <a:latin typeface="Arial" panose="020B0604020202020204" pitchFamily="34" charset="0"/>
              </a:rPr>
              <a:t>ethoxylation</a:t>
            </a:r>
            <a:r>
              <a:rPr kumimoji="0" lang="en-US" altLang="en-US" b="0" i="0" u="none" strike="noStrike" cap="none" normalizeH="0" baseline="0" dirty="0">
                <a:ln>
                  <a:noFill/>
                </a:ln>
                <a:solidFill>
                  <a:schemeClr val="tx1"/>
                </a:solidFill>
                <a:effectLst/>
                <a:latin typeface="Arial" panose="020B0604020202020204" pitchFamily="34" charset="0"/>
              </a:rPr>
              <a:t>: an exothermic gas–liquid reaction where EO reacts with fatty alcohol in the presence of a basic catalyst.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EO is added gradually to the liquid phase; careful process control is essential due to heat release and EO handling hazards.</a:t>
            </a:r>
          </a:p>
        </p:txBody>
      </p:sp>
    </p:spTree>
    <p:extLst>
      <p:ext uri="{BB962C8B-B14F-4D97-AF65-F5344CB8AC3E}">
        <p14:creationId xmlns:p14="http://schemas.microsoft.com/office/powerpoint/2010/main" val="2835091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FD01-9153-DDA0-DA9E-A2637F1B98A4}"/>
              </a:ext>
            </a:extLst>
          </p:cNvPr>
          <p:cNvSpPr txBox="1">
            <a:spLocks/>
          </p:cNvSpPr>
          <p:nvPr/>
        </p:nvSpPr>
        <p:spPr>
          <a:xfrm>
            <a:off x="895350" y="1048769"/>
            <a:ext cx="9836796" cy="962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Bahnschrift SemiBold" panose="020B0502040204020203" pitchFamily="34" charset="0"/>
              </a:rPr>
              <a:t>Axial Pump </a:t>
            </a:r>
          </a:p>
        </p:txBody>
      </p:sp>
      <p:sp>
        <p:nvSpPr>
          <p:cNvPr id="3" name="Text Placeholder 3">
            <a:extLst>
              <a:ext uri="{FF2B5EF4-FFF2-40B4-BE49-F238E27FC236}">
                <a16:creationId xmlns:a16="http://schemas.microsoft.com/office/drawing/2014/main" id="{2051464C-C30D-FF99-863D-3DE205889279}"/>
              </a:ext>
            </a:extLst>
          </p:cNvPr>
          <p:cNvSpPr txBox="1">
            <a:spLocks/>
          </p:cNvSpPr>
          <p:nvPr/>
        </p:nvSpPr>
        <p:spPr>
          <a:xfrm>
            <a:off x="215576" y="2011465"/>
            <a:ext cx="5986016" cy="3911399"/>
          </a:xfrm>
          <a:prstGeom prst="rect">
            <a:avLst/>
          </a:prstGeom>
          <a:ln>
            <a:noFill/>
          </a:ln>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801" dirty="0"/>
          </a:p>
          <a:p>
            <a:pPr marL="457242" indent="-457242"/>
            <a:r>
              <a:rPr lang="en-GB" sz="2801" dirty="0">
                <a:latin typeface="Bahnschrift SemiBold" panose="020B0502040204020203" pitchFamily="34" charset="0"/>
              </a:rPr>
              <a:t>An impeller-based pump that moves fluids along the axis of rotation, offering high flow rates at low pressure.</a:t>
            </a:r>
          </a:p>
          <a:p>
            <a:pPr marL="457242" indent="-457242"/>
            <a:r>
              <a:rPr lang="en-GB" sz="2801" dirty="0">
                <a:latin typeface="Bahnschrift SemiBold" panose="020B0502040204020203" pitchFamily="34" charset="0"/>
              </a:rPr>
              <a:t>It is commonly used in applications such as cooling systems and irrigation, where large volumes of fluid need to be moved at low pressure.</a:t>
            </a:r>
          </a:p>
          <a:p>
            <a:pPr marL="0" indent="0" algn="ctr">
              <a:buNone/>
            </a:pPr>
            <a:r>
              <a:rPr lang="en-GB" sz="3200" b="1" dirty="0">
                <a:latin typeface="Bahnschrift SemiBold" panose="020B0502040204020203" pitchFamily="34" charset="0"/>
              </a:rPr>
              <a:t>BASE PRICE :</a:t>
            </a:r>
            <a:endParaRPr lang="en-GB" sz="2400" dirty="0"/>
          </a:p>
        </p:txBody>
      </p:sp>
      <p:pic>
        <p:nvPicPr>
          <p:cNvPr id="4" name="Picture 4" descr="Axial flow Pump Manufacturers|Suppliers|Dealers in India, Pune, Aurangabad,  Goa, Kolhapur, Raipur, Chhattisgarh, Singrauli|Mehta Hydraulics">
            <a:extLst>
              <a:ext uri="{FF2B5EF4-FFF2-40B4-BE49-F238E27FC236}">
                <a16:creationId xmlns:a16="http://schemas.microsoft.com/office/drawing/2014/main" id="{1F752789-1654-1205-4E8D-AA29BFAD6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943" y="0"/>
            <a:ext cx="5266481" cy="685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690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87EF-D647-CF12-A920-FFE07E25160A}"/>
              </a:ext>
            </a:extLst>
          </p:cNvPr>
          <p:cNvSpPr>
            <a:spLocks noGrp="1"/>
          </p:cNvSpPr>
          <p:nvPr>
            <p:ph type="title"/>
          </p:nvPr>
        </p:nvSpPr>
        <p:spPr>
          <a:xfrm>
            <a:off x="838200" y="2103437"/>
            <a:ext cx="10515600" cy="1325563"/>
          </a:xfrm>
        </p:spPr>
        <p:txBody>
          <a:bodyPr/>
          <a:lstStyle/>
          <a:p>
            <a:r>
              <a:rPr lang="en-GB" dirty="0"/>
              <a:t>Product purification system</a:t>
            </a:r>
          </a:p>
        </p:txBody>
      </p:sp>
    </p:spTree>
    <p:extLst>
      <p:ext uri="{BB962C8B-B14F-4D97-AF65-F5344CB8AC3E}">
        <p14:creationId xmlns:p14="http://schemas.microsoft.com/office/powerpoint/2010/main" val="2997507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04675-4DE5-1973-BE6E-9DE0859064AC}"/>
              </a:ext>
            </a:extLst>
          </p:cNvPr>
          <p:cNvSpPr>
            <a:spLocks noGrp="1"/>
          </p:cNvSpPr>
          <p:nvPr>
            <p:ph type="title"/>
          </p:nvPr>
        </p:nvSpPr>
        <p:spPr/>
        <p:txBody>
          <a:bodyPr/>
          <a:lstStyle/>
          <a:p>
            <a:r>
              <a:rPr lang="en-GB" dirty="0"/>
              <a:t>Structured Packing Column (Sulzer)</a:t>
            </a:r>
          </a:p>
        </p:txBody>
      </p:sp>
      <p:pic>
        <p:nvPicPr>
          <p:cNvPr id="26626" name="Picture 2" descr="Structured packings | Sulzer">
            <a:extLst>
              <a:ext uri="{FF2B5EF4-FFF2-40B4-BE49-F238E27FC236}">
                <a16:creationId xmlns:a16="http://schemas.microsoft.com/office/drawing/2014/main" id="{90D5AC41-14C7-B44B-2272-E410DAA2B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074" y="1369059"/>
            <a:ext cx="5912916" cy="393477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6D64A5C-0553-F564-8380-EEA366633F66}"/>
              </a:ext>
            </a:extLst>
          </p:cNvPr>
          <p:cNvSpPr txBox="1">
            <a:spLocks/>
          </p:cNvSpPr>
          <p:nvPr/>
        </p:nvSpPr>
        <p:spPr>
          <a:xfrm>
            <a:off x="576898" y="2506663"/>
            <a:ext cx="5848108" cy="435133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sz="2400" dirty="0"/>
              <a:t>Sulzer structured packing is made of thin, corrugated sheets of metal, plastic, or ceramic that are arranged in a precise, regular structure. These sheets are stacked in layers, with each layer oriented at an angle to the one below it. </a:t>
            </a:r>
          </a:p>
          <a:p>
            <a:r>
              <a:rPr lang="en-US" sz="2400" dirty="0"/>
              <a:t>This design creates an open, crisscrossing flow channel that optimizes contact between liquid and vapor phases.</a:t>
            </a:r>
          </a:p>
          <a:p>
            <a:endParaRPr lang="en-IN" sz="2400" dirty="0"/>
          </a:p>
        </p:txBody>
      </p:sp>
    </p:spTree>
    <p:extLst>
      <p:ext uri="{BB962C8B-B14F-4D97-AF65-F5344CB8AC3E}">
        <p14:creationId xmlns:p14="http://schemas.microsoft.com/office/powerpoint/2010/main" val="3635820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46FE-A436-6E7B-FAC3-8A940C4C7FAF}"/>
              </a:ext>
            </a:extLst>
          </p:cNvPr>
          <p:cNvSpPr>
            <a:spLocks noGrp="1"/>
          </p:cNvSpPr>
          <p:nvPr>
            <p:ph type="title"/>
          </p:nvPr>
        </p:nvSpPr>
        <p:spPr/>
        <p:txBody>
          <a:bodyPr/>
          <a:lstStyle/>
          <a:p>
            <a:r>
              <a:rPr lang="en-GB" dirty="0"/>
              <a:t>Pall Rings (Random Packing)</a:t>
            </a:r>
          </a:p>
        </p:txBody>
      </p:sp>
      <p:pic>
        <p:nvPicPr>
          <p:cNvPr id="20483" name="Picture 3" descr="Metal Pall Rings | Wet Scrubber Tower Packing">
            <a:extLst>
              <a:ext uri="{FF2B5EF4-FFF2-40B4-BE49-F238E27FC236}">
                <a16:creationId xmlns:a16="http://schemas.microsoft.com/office/drawing/2014/main" id="{C28E83C5-24DC-9A54-2C27-FDCF6385C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398" y="1246532"/>
            <a:ext cx="5237923" cy="43649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B98453-5E9E-6A6A-5FE6-ED1305833123}"/>
              </a:ext>
            </a:extLst>
          </p:cNvPr>
          <p:cNvSpPr txBox="1"/>
          <p:nvPr/>
        </p:nvSpPr>
        <p:spPr>
          <a:xfrm>
            <a:off x="717233" y="2413336"/>
            <a:ext cx="5896165" cy="2308324"/>
          </a:xfrm>
          <a:prstGeom prst="rect">
            <a:avLst/>
          </a:prstGeom>
          <a:noFill/>
        </p:spPr>
        <p:txBody>
          <a:bodyPr wrap="square">
            <a:spAutoFit/>
          </a:bodyPr>
          <a:lstStyle/>
          <a:p>
            <a:r>
              <a:rPr lang="en-US" sz="1800" dirty="0"/>
              <a:t>Pall rings are a type of random packing widely used in distillation, absorption, and stripping processes. They are cylindrical in shape with internal and external features that enhance their surface area and promote efficient mass transfer. </a:t>
            </a:r>
          </a:p>
          <a:p>
            <a:r>
              <a:rPr lang="en-US" sz="1800" dirty="0"/>
              <a:t>Unlike traditional Raschig rings, Pall rings have openings in their walls, which increase the liquid and vapor flow paths, reduce resistance, and improve overall performance.</a:t>
            </a:r>
          </a:p>
        </p:txBody>
      </p:sp>
    </p:spTree>
    <p:extLst>
      <p:ext uri="{BB962C8B-B14F-4D97-AF65-F5344CB8AC3E}">
        <p14:creationId xmlns:p14="http://schemas.microsoft.com/office/powerpoint/2010/main" val="826622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EC1EE-DF0C-EA1D-25F9-27885FFE0366}"/>
              </a:ext>
            </a:extLst>
          </p:cNvPr>
          <p:cNvSpPr>
            <a:spLocks noGrp="1"/>
          </p:cNvSpPr>
          <p:nvPr>
            <p:ph type="title"/>
          </p:nvPr>
        </p:nvSpPr>
        <p:spPr>
          <a:xfrm>
            <a:off x="508318" y="211633"/>
            <a:ext cx="3932237" cy="1600200"/>
          </a:xfrm>
        </p:spPr>
        <p:txBody>
          <a:bodyPr/>
          <a:lstStyle/>
          <a:p>
            <a:r>
              <a:rPr lang="en-GB" dirty="0"/>
              <a:t>Sieve Tray Column</a:t>
            </a:r>
          </a:p>
        </p:txBody>
      </p:sp>
      <p:pic>
        <p:nvPicPr>
          <p:cNvPr id="21507" name="Picture 3" descr="Sieve Tray or Perforated Tray Column Internals - Sieve, Tray |  Made-in-China.com">
            <a:extLst>
              <a:ext uri="{FF2B5EF4-FFF2-40B4-BE49-F238E27FC236}">
                <a16:creationId xmlns:a16="http://schemas.microsoft.com/office/drawing/2014/main" id="{99D575EE-8964-1137-D0EE-3FCD991A0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1011733"/>
            <a:ext cx="5734050" cy="521207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813D6C35-DC8E-9E93-A154-6E968A19F4E4}"/>
              </a:ext>
            </a:extLst>
          </p:cNvPr>
          <p:cNvSpPr txBox="1">
            <a:spLocks/>
          </p:cNvSpPr>
          <p:nvPr/>
        </p:nvSpPr>
        <p:spPr>
          <a:xfrm>
            <a:off x="96986" y="2293527"/>
            <a:ext cx="6457335" cy="4564473"/>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sz="2400" dirty="0"/>
              <a:t>Sieve trays are a widely used type of tray in distillation and absorption columns, designed to facilitate efficient mass transfer between vapor and liquid phases. </a:t>
            </a:r>
          </a:p>
          <a:p>
            <a:r>
              <a:rPr lang="en-US" sz="2400" dirty="0"/>
              <a:t>They consist of a flat metal plate perforated with small holes that allow vapor to rise through the liquid flowing across the tray. </a:t>
            </a:r>
          </a:p>
          <a:p>
            <a:r>
              <a:rPr lang="en-US" sz="2400" dirty="0"/>
              <a:t>This interaction creates a frothy mixture, maximizing surface area for vapor-liquid contact and enhancing separation efficiency.</a:t>
            </a:r>
          </a:p>
          <a:p>
            <a:endParaRPr lang="en-IN" sz="2400" dirty="0"/>
          </a:p>
        </p:txBody>
      </p:sp>
    </p:spTree>
    <p:extLst>
      <p:ext uri="{BB962C8B-B14F-4D97-AF65-F5344CB8AC3E}">
        <p14:creationId xmlns:p14="http://schemas.microsoft.com/office/powerpoint/2010/main" val="352348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1B1E-F59A-0A26-111A-CD11EB442544}"/>
              </a:ext>
            </a:extLst>
          </p:cNvPr>
          <p:cNvSpPr>
            <a:spLocks noGrp="1"/>
          </p:cNvSpPr>
          <p:nvPr>
            <p:ph type="title"/>
          </p:nvPr>
        </p:nvSpPr>
        <p:spPr/>
        <p:txBody>
          <a:bodyPr/>
          <a:lstStyle/>
          <a:p>
            <a:r>
              <a:rPr lang="en-GB" dirty="0"/>
              <a:t>Bubble Cap Tray Column</a:t>
            </a:r>
          </a:p>
        </p:txBody>
      </p:sp>
      <p:pic>
        <p:nvPicPr>
          <p:cNvPr id="22531" name="Picture 3" descr="Bubble Cap Tray Column, Automation Grade: Automatic, Round Bar at best  price in Vadodara">
            <a:extLst>
              <a:ext uri="{FF2B5EF4-FFF2-40B4-BE49-F238E27FC236}">
                <a16:creationId xmlns:a16="http://schemas.microsoft.com/office/drawing/2014/main" id="{E2D1DE92-4C4A-FA1A-6567-B7167F239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80" y="948690"/>
            <a:ext cx="5903988" cy="44634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C47CB1B-C44F-C542-625C-80983F068DDD}"/>
              </a:ext>
            </a:extLst>
          </p:cNvPr>
          <p:cNvSpPr txBox="1"/>
          <p:nvPr/>
        </p:nvSpPr>
        <p:spPr>
          <a:xfrm>
            <a:off x="839788" y="2303233"/>
            <a:ext cx="4783772" cy="2308324"/>
          </a:xfrm>
          <a:prstGeom prst="rect">
            <a:avLst/>
          </a:prstGeom>
          <a:noFill/>
        </p:spPr>
        <p:txBody>
          <a:bodyPr wrap="square">
            <a:spAutoFit/>
          </a:bodyPr>
          <a:lstStyle/>
          <a:p>
            <a:r>
              <a:rPr lang="en-US" sz="1800" dirty="0"/>
              <a:t>Bubble cap trays are a traditional and versatile type of tray used in distillation and absorption columns. They consist of a perforated tray deck with caps (called bubble caps) placed over each hole.</a:t>
            </a:r>
          </a:p>
          <a:p>
            <a:r>
              <a:rPr lang="en-US" sz="1800" dirty="0"/>
              <a:t>These caps guide rising vapor through slots at their base, forcing the vapor to bubble through the liquid layer on the tray. </a:t>
            </a:r>
            <a:endParaRPr lang="en-IN" sz="1800" dirty="0"/>
          </a:p>
        </p:txBody>
      </p:sp>
    </p:spTree>
    <p:extLst>
      <p:ext uri="{BB962C8B-B14F-4D97-AF65-F5344CB8AC3E}">
        <p14:creationId xmlns:p14="http://schemas.microsoft.com/office/powerpoint/2010/main" val="1991165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CBB8-D3CC-FAD1-209D-FACD44474633}"/>
              </a:ext>
            </a:extLst>
          </p:cNvPr>
          <p:cNvSpPr>
            <a:spLocks noGrp="1"/>
          </p:cNvSpPr>
          <p:nvPr>
            <p:ph type="title"/>
          </p:nvPr>
        </p:nvSpPr>
        <p:spPr>
          <a:xfrm>
            <a:off x="652139" y="342900"/>
            <a:ext cx="3932237" cy="1600200"/>
          </a:xfrm>
        </p:spPr>
        <p:txBody>
          <a:bodyPr/>
          <a:lstStyle/>
          <a:p>
            <a:r>
              <a:rPr lang="en-GB" dirty="0"/>
              <a:t>Berl Saddles (Random Packing)</a:t>
            </a:r>
          </a:p>
        </p:txBody>
      </p:sp>
      <p:pic>
        <p:nvPicPr>
          <p:cNvPr id="23555" name="Picture 3" descr="White Ceramic Berl Saddles at ₹ 85/piece in Vadodara | ID: 4949715230">
            <a:extLst>
              <a:ext uri="{FF2B5EF4-FFF2-40B4-BE49-F238E27FC236}">
                <a16:creationId xmlns:a16="http://schemas.microsoft.com/office/drawing/2014/main" id="{987131E9-4071-ACA8-175A-85EE07E62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2622" y="1597501"/>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2B81821-F1B2-06FE-D210-91BE51F8F258}"/>
              </a:ext>
            </a:extLst>
          </p:cNvPr>
          <p:cNvSpPr txBox="1">
            <a:spLocks/>
          </p:cNvSpPr>
          <p:nvPr/>
        </p:nvSpPr>
        <p:spPr>
          <a:xfrm>
            <a:off x="549269" y="2163763"/>
            <a:ext cx="5937574" cy="435133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sz="2700" dirty="0"/>
              <a:t>Berl saddles are a type of random packing used in distillation, absorption, and stripping applications to enhance mass transfer efficiency. They have a saddle-like shape, designed to provide a high surface area for vapor-liquid contact.</a:t>
            </a:r>
          </a:p>
          <a:p>
            <a:r>
              <a:rPr lang="en-US" sz="2700" dirty="0"/>
              <a:t>This unique geometry ensures good liquid distribution and low pressure drop across the packing bed.</a:t>
            </a:r>
          </a:p>
          <a:p>
            <a:endParaRPr lang="en-IN" sz="2700" dirty="0"/>
          </a:p>
        </p:txBody>
      </p:sp>
    </p:spTree>
    <p:extLst>
      <p:ext uri="{BB962C8B-B14F-4D97-AF65-F5344CB8AC3E}">
        <p14:creationId xmlns:p14="http://schemas.microsoft.com/office/powerpoint/2010/main" val="1065679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B63E-44F0-1460-F1E8-A2A1200FA1D8}"/>
              </a:ext>
            </a:extLst>
          </p:cNvPr>
          <p:cNvSpPr>
            <a:spLocks noGrp="1"/>
          </p:cNvSpPr>
          <p:nvPr>
            <p:ph type="title"/>
          </p:nvPr>
        </p:nvSpPr>
        <p:spPr>
          <a:xfrm>
            <a:off x="838200" y="2766218"/>
            <a:ext cx="10515600" cy="1325563"/>
          </a:xfrm>
        </p:spPr>
        <p:txBody>
          <a:bodyPr/>
          <a:lstStyle/>
          <a:p>
            <a:r>
              <a:rPr lang="en-GB" dirty="0"/>
              <a:t>Utilities</a:t>
            </a:r>
          </a:p>
        </p:txBody>
      </p:sp>
    </p:spTree>
    <p:extLst>
      <p:ext uri="{BB962C8B-B14F-4D97-AF65-F5344CB8AC3E}">
        <p14:creationId xmlns:p14="http://schemas.microsoft.com/office/powerpoint/2010/main" val="2988587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B134-562F-3292-8AE7-BCAF264F8614}"/>
              </a:ext>
            </a:extLst>
          </p:cNvPr>
          <p:cNvSpPr txBox="1">
            <a:spLocks/>
          </p:cNvSpPr>
          <p:nvPr/>
        </p:nvSpPr>
        <p:spPr>
          <a:xfrm>
            <a:off x="698089" y="933639"/>
            <a:ext cx="9836796" cy="962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latin typeface="Bahnschrift SemiBold" panose="020B0502040204020203" pitchFamily="34" charset="0"/>
              </a:rPr>
              <a:t>Cooling Water</a:t>
            </a:r>
            <a:endParaRPr lang="en-IN" b="1" dirty="0">
              <a:latin typeface="Bahnschrift SemiBold" panose="020B0502040204020203" pitchFamily="34" charset="0"/>
            </a:endParaRPr>
          </a:p>
        </p:txBody>
      </p:sp>
      <p:sp>
        <p:nvSpPr>
          <p:cNvPr id="3" name="Text Placeholder 3">
            <a:extLst>
              <a:ext uri="{FF2B5EF4-FFF2-40B4-BE49-F238E27FC236}">
                <a16:creationId xmlns:a16="http://schemas.microsoft.com/office/drawing/2014/main" id="{5A3417F6-3329-7AA8-4814-C7F4601D1E5A}"/>
              </a:ext>
            </a:extLst>
          </p:cNvPr>
          <p:cNvSpPr txBox="1">
            <a:spLocks/>
          </p:cNvSpPr>
          <p:nvPr/>
        </p:nvSpPr>
        <p:spPr>
          <a:xfrm>
            <a:off x="150471" y="1805654"/>
            <a:ext cx="6419693" cy="432091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400" dirty="0"/>
          </a:p>
          <a:p>
            <a:pPr marL="457242" indent="-457242"/>
            <a:r>
              <a:rPr lang="en-GB" sz="2400" dirty="0">
                <a:latin typeface="Bahnschrift SemiBold" panose="020B0502040204020203" pitchFamily="34" charset="0"/>
              </a:rPr>
              <a:t>Cooling water systems circulate water to absorb and remove excess heat from equipment or processes, maintaining optimal operating temperatures.</a:t>
            </a:r>
          </a:p>
          <a:p>
            <a:pPr marL="457242" indent="-457242"/>
            <a:r>
              <a:rPr lang="en-GB" sz="2400" dirty="0">
                <a:latin typeface="Bahnschrift SemiBold" panose="020B0502040204020203" pitchFamily="34" charset="0"/>
              </a:rPr>
              <a:t>It is widely used in industrial applications such as power plants and manufacturing for effective heat dissipation.</a:t>
            </a:r>
          </a:p>
          <a:p>
            <a:pPr marL="0" indent="0" algn="ctr">
              <a:buNone/>
            </a:pPr>
            <a:r>
              <a:rPr lang="en-GB" sz="2400" dirty="0">
                <a:latin typeface="Bahnschrift SemiBold" panose="020B0502040204020203" pitchFamily="34" charset="0"/>
              </a:rPr>
              <a:t>(150 kg of cooling water provided)</a:t>
            </a:r>
          </a:p>
          <a:p>
            <a:pPr marL="457242" indent="-457242"/>
            <a:endParaRPr lang="en-GB" sz="2400" dirty="0">
              <a:latin typeface="Bahnschrift SemiBold" panose="020B0502040204020203" pitchFamily="34" charset="0"/>
            </a:endParaRPr>
          </a:p>
          <a:p>
            <a:pPr marL="0" indent="0" algn="ctr">
              <a:buNone/>
            </a:pPr>
            <a:r>
              <a:rPr lang="en-GB" sz="2801" b="1" dirty="0">
                <a:latin typeface="Bahnschrift SemiBold" panose="020B0502040204020203" pitchFamily="34" charset="0"/>
              </a:rPr>
              <a:t>BASE PRICE :</a:t>
            </a:r>
            <a:endParaRPr lang="en-GB" sz="2400" dirty="0"/>
          </a:p>
        </p:txBody>
      </p:sp>
      <p:pic>
        <p:nvPicPr>
          <p:cNvPr id="4" name="Content Placeholder 4">
            <a:extLst>
              <a:ext uri="{FF2B5EF4-FFF2-40B4-BE49-F238E27FC236}">
                <a16:creationId xmlns:a16="http://schemas.microsoft.com/office/drawing/2014/main" id="{2ACAEC82-CEE4-11F5-D3EA-4BBDF586C09B}"/>
              </a:ext>
            </a:extLst>
          </p:cNvPr>
          <p:cNvPicPr>
            <a:picLocks noChangeAspect="1"/>
          </p:cNvPicPr>
          <p:nvPr/>
        </p:nvPicPr>
        <p:blipFill>
          <a:blip r:embed="rId2"/>
          <a:stretch>
            <a:fillRect/>
          </a:stretch>
        </p:blipFill>
        <p:spPr>
          <a:xfrm>
            <a:off x="6735653" y="601885"/>
            <a:ext cx="4758260" cy="5524681"/>
          </a:xfrm>
          <a:prstGeom prst="rect">
            <a:avLst/>
          </a:prstGeom>
        </p:spPr>
      </p:pic>
    </p:spTree>
    <p:extLst>
      <p:ext uri="{BB962C8B-B14F-4D97-AF65-F5344CB8AC3E}">
        <p14:creationId xmlns:p14="http://schemas.microsoft.com/office/powerpoint/2010/main" val="2407429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12F9-61A8-0B7F-8B95-CA1440BCCE5F}"/>
              </a:ext>
            </a:extLst>
          </p:cNvPr>
          <p:cNvSpPr txBox="1">
            <a:spLocks/>
          </p:cNvSpPr>
          <p:nvPr/>
        </p:nvSpPr>
        <p:spPr>
          <a:xfrm>
            <a:off x="1016673" y="845700"/>
            <a:ext cx="9836796" cy="962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latin typeface="Bahnschrift SemiBold" panose="020B0502040204020203" pitchFamily="34" charset="0"/>
              </a:rPr>
              <a:t>Chilled Water</a:t>
            </a:r>
            <a:endParaRPr lang="en-IN" b="1" dirty="0">
              <a:latin typeface="Bahnschrift SemiBold" panose="020B0502040204020203" pitchFamily="34" charset="0"/>
            </a:endParaRPr>
          </a:p>
        </p:txBody>
      </p:sp>
      <p:sp>
        <p:nvSpPr>
          <p:cNvPr id="3" name="Text Placeholder 3">
            <a:extLst>
              <a:ext uri="{FF2B5EF4-FFF2-40B4-BE49-F238E27FC236}">
                <a16:creationId xmlns:a16="http://schemas.microsoft.com/office/drawing/2014/main" id="{1DE714C0-61E9-07BA-AF94-3C3362AFD3D1}"/>
              </a:ext>
            </a:extLst>
          </p:cNvPr>
          <p:cNvSpPr txBox="1">
            <a:spLocks/>
          </p:cNvSpPr>
          <p:nvPr/>
        </p:nvSpPr>
        <p:spPr>
          <a:xfrm>
            <a:off x="413425" y="1901966"/>
            <a:ext cx="5986016" cy="391139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400" dirty="0"/>
          </a:p>
          <a:p>
            <a:pPr marL="457242" indent="-457242"/>
            <a:r>
              <a:rPr lang="en-GB" sz="2400" dirty="0">
                <a:latin typeface="Bahnschrift SemiBold" panose="020B0502040204020203" pitchFamily="34" charset="0"/>
              </a:rPr>
              <a:t>Chilled water is used in air conditioning and industrial cooling systems to remove heat and maintain low temperatures.</a:t>
            </a:r>
          </a:p>
          <a:p>
            <a:pPr marL="457242" indent="-457242"/>
            <a:r>
              <a:rPr lang="en-GB" sz="2400" dirty="0">
                <a:latin typeface="Bahnschrift SemiBold" panose="020B0502040204020203" pitchFamily="34" charset="0"/>
              </a:rPr>
              <a:t>It is circulated through systems to regulate temperature in buildings and processes that require consistent cooling.</a:t>
            </a:r>
          </a:p>
          <a:p>
            <a:pPr marL="0" indent="0" algn="ctr">
              <a:buNone/>
            </a:pPr>
            <a:r>
              <a:rPr lang="en-GB" sz="2400" dirty="0">
                <a:latin typeface="Bahnschrift SemiBold" panose="020B0502040204020203" pitchFamily="34" charset="0"/>
              </a:rPr>
              <a:t>(150 kg of chilled water provided)</a:t>
            </a:r>
          </a:p>
          <a:p>
            <a:pPr marL="0" indent="0" algn="ctr">
              <a:buNone/>
            </a:pPr>
            <a:r>
              <a:rPr lang="en-GB" sz="2801" b="1" dirty="0">
                <a:latin typeface="Bahnschrift SemiBold" panose="020B0502040204020203" pitchFamily="34" charset="0"/>
              </a:rPr>
              <a:t>BASE PRICE :</a:t>
            </a:r>
            <a:endParaRPr lang="en-GB" sz="2200" dirty="0"/>
          </a:p>
        </p:txBody>
      </p:sp>
      <p:pic>
        <p:nvPicPr>
          <p:cNvPr id="4" name="Picture 2" descr="Icy Glass With Chilled Water Droplets Captivating Frozen Texture  Background, Cold Water, Ice Background, Ice Cold Background Image And  Wallpaper for Free Download">
            <a:extLst>
              <a:ext uri="{FF2B5EF4-FFF2-40B4-BE49-F238E27FC236}">
                <a16:creationId xmlns:a16="http://schemas.microsoft.com/office/drawing/2014/main" id="{F55A0D88-0528-02C8-9A56-88CF63A2D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00" y="845700"/>
            <a:ext cx="5024075" cy="513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68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F3B860D-F6E0-DB02-5C40-3908AD38AE27}"/>
              </a:ext>
            </a:extLst>
          </p:cNvPr>
          <p:cNvSpPr>
            <a:spLocks noGrp="1" noChangeArrowheads="1"/>
          </p:cNvSpPr>
          <p:nvPr>
            <p:ph idx="1"/>
          </p:nvPr>
        </p:nvSpPr>
        <p:spPr bwMode="auto">
          <a:xfrm>
            <a:off x="556161" y="579952"/>
            <a:ext cx="11079677"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Highly exothermic reaction.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Typical conditions: 140–180 °C, 2–5 bar, catalyst in low concentration.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Safety-critical constraints: EO is flammable, toxic, and explosive; oxygen &lt;1%; closed and controlled system required.</a:t>
            </a:r>
          </a:p>
          <a:p>
            <a:pPr marL="0" lv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 Participants must select suitable process equipment and propose a logical plant layout.</a:t>
            </a:r>
          </a:p>
          <a:p>
            <a:pPr marL="0" lv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Must consider reaction conditions, heat release, and safety.</a:t>
            </a:r>
          </a:p>
          <a:p>
            <a:pPr marL="0" lv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Scope limited to </a:t>
            </a:r>
            <a:r>
              <a:rPr kumimoji="0" lang="en-US" altLang="en-US" sz="2400" b="1" i="0" u="none" strike="noStrike" cap="none" normalizeH="0" baseline="0" dirty="0">
                <a:ln>
                  <a:noFill/>
                </a:ln>
                <a:solidFill>
                  <a:schemeClr val="tx1"/>
                </a:solidFill>
                <a:effectLst/>
                <a:latin typeface="Arial" panose="020B0604020202020204" pitchFamily="34" charset="0"/>
              </a:rPr>
              <a:t>equipment selection and plant configuration</a:t>
            </a:r>
            <a:r>
              <a:rPr kumimoji="0" lang="en-US" altLang="en-US" sz="2400" b="0" i="0" u="none" strike="noStrike" cap="none" normalizeH="0" baseline="0" dirty="0">
                <a:ln>
                  <a:noFill/>
                </a:ln>
                <a:solidFill>
                  <a:schemeClr val="tx1"/>
                </a:solidFill>
                <a:effectLst/>
                <a:latin typeface="Arial" panose="020B0604020202020204" pitchFamily="34" charset="0"/>
              </a:rPr>
              <a:t>; no kinetics, mass/energy balances, or cost analysis.</a:t>
            </a:r>
          </a:p>
          <a:p>
            <a:pPr marL="0" lv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Objective: design a </a:t>
            </a:r>
            <a:r>
              <a:rPr kumimoji="0" lang="en-US" altLang="en-US" sz="2400" b="1" i="0" u="none" strike="noStrike" cap="none" normalizeH="0" baseline="0" dirty="0">
                <a:ln>
                  <a:noFill/>
                </a:ln>
                <a:solidFill>
                  <a:schemeClr val="tx1"/>
                </a:solidFill>
                <a:effectLst/>
                <a:latin typeface="Arial" panose="020B0604020202020204" pitchFamily="34" charset="0"/>
              </a:rPr>
              <a:t>safe, practical, and environmentally responsible plant</a:t>
            </a:r>
            <a:r>
              <a:rPr kumimoji="0" lang="en-US" altLang="en-US" sz="2400" b="0" i="0" u="none" strike="noStrike" cap="none" normalizeH="0" baseline="0" dirty="0">
                <a:ln>
                  <a:noFill/>
                </a:ln>
                <a:solidFill>
                  <a:schemeClr val="tx1"/>
                </a:solidFill>
                <a:effectLst/>
                <a:latin typeface="Arial" panose="020B0604020202020204" pitchFamily="34" charset="0"/>
              </a:rPr>
              <a:t> for producing C12–C15 Pareth-9, reflecting the </a:t>
            </a:r>
            <a:r>
              <a:rPr kumimoji="0" lang="en-US" altLang="en-US" sz="2400" b="1" i="0" u="none" strike="noStrike" cap="none" normalizeH="0" baseline="0" dirty="0" err="1">
                <a:ln>
                  <a:noFill/>
                </a:ln>
                <a:solidFill>
                  <a:schemeClr val="tx1"/>
                </a:solidFill>
                <a:effectLst/>
                <a:latin typeface="Arial" panose="020B0604020202020204" pitchFamily="34" charset="0"/>
              </a:rPr>
              <a:t>Aquessence</a:t>
            </a:r>
            <a:r>
              <a:rPr kumimoji="0" lang="en-US" altLang="en-US" sz="2400" b="0" i="0" u="none" strike="noStrike" cap="none" normalizeH="0" baseline="0" dirty="0">
                <a:ln>
                  <a:noFill/>
                </a:ln>
                <a:solidFill>
                  <a:schemeClr val="tx1"/>
                </a:solidFill>
                <a:effectLst/>
                <a:latin typeface="Arial" panose="020B0604020202020204" pitchFamily="34" charset="0"/>
              </a:rPr>
              <a:t> theme of aquatic protection and restoration.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8871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464F-B196-603A-CD58-9399DE18991B}"/>
              </a:ext>
            </a:extLst>
          </p:cNvPr>
          <p:cNvSpPr txBox="1">
            <a:spLocks/>
          </p:cNvSpPr>
          <p:nvPr/>
        </p:nvSpPr>
        <p:spPr>
          <a:xfrm>
            <a:off x="817333" y="877679"/>
            <a:ext cx="9836796" cy="962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1" b="1">
                <a:latin typeface="Bahnschrift SemiBold" panose="020B0502040204020203" pitchFamily="34" charset="0"/>
              </a:rPr>
              <a:t>Steam </a:t>
            </a:r>
            <a:endParaRPr lang="en-IN" sz="4801" b="1" dirty="0">
              <a:latin typeface="Bahnschrift SemiBold" panose="020B0502040204020203" pitchFamily="34" charset="0"/>
            </a:endParaRPr>
          </a:p>
        </p:txBody>
      </p:sp>
      <p:sp>
        <p:nvSpPr>
          <p:cNvPr id="3" name="Text Placeholder 3">
            <a:extLst>
              <a:ext uri="{FF2B5EF4-FFF2-40B4-BE49-F238E27FC236}">
                <a16:creationId xmlns:a16="http://schemas.microsoft.com/office/drawing/2014/main" id="{FF00B27E-CD16-E792-5DF3-C2A4E443C629}"/>
              </a:ext>
            </a:extLst>
          </p:cNvPr>
          <p:cNvSpPr txBox="1">
            <a:spLocks/>
          </p:cNvSpPr>
          <p:nvPr/>
        </p:nvSpPr>
        <p:spPr>
          <a:xfrm>
            <a:off x="266218" y="1840375"/>
            <a:ext cx="6460816" cy="419090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400" dirty="0"/>
          </a:p>
          <a:p>
            <a:pPr marL="457242" indent="-457242"/>
            <a:r>
              <a:rPr lang="en-GB" sz="2400" dirty="0">
                <a:latin typeface="Bahnschrift SemiBold" panose="020B0502040204020203" pitchFamily="34" charset="0"/>
              </a:rPr>
              <a:t>Steam is generated by heating water and used as a heat carrier in industrial applications such as heating, sterilization, and power generation.</a:t>
            </a:r>
          </a:p>
          <a:p>
            <a:pPr marL="457242" indent="-457242"/>
            <a:r>
              <a:rPr lang="en-GB" sz="2400" dirty="0">
                <a:latin typeface="Bahnschrift SemiBold" panose="020B0502040204020203" pitchFamily="34" charset="0"/>
              </a:rPr>
              <a:t>It is commonly used in boilers, turbines, and chemical processes where thermal energy is required.</a:t>
            </a:r>
          </a:p>
          <a:p>
            <a:pPr marL="0" indent="0" algn="ctr">
              <a:buNone/>
            </a:pPr>
            <a:r>
              <a:rPr lang="en-GB" sz="2400" dirty="0">
                <a:latin typeface="Bahnschrift SemiBold" panose="020B0502040204020203" pitchFamily="34" charset="0"/>
              </a:rPr>
              <a:t>(4 MT of steam provided)</a:t>
            </a:r>
          </a:p>
          <a:p>
            <a:pPr marL="457242" indent="-457242"/>
            <a:endParaRPr lang="en-GB" sz="2400" dirty="0">
              <a:latin typeface="Bahnschrift SemiBold" panose="020B0502040204020203" pitchFamily="34" charset="0"/>
            </a:endParaRPr>
          </a:p>
          <a:p>
            <a:pPr marL="0" indent="0" algn="ctr">
              <a:buNone/>
            </a:pPr>
            <a:r>
              <a:rPr lang="en-GB" sz="2801" b="1" dirty="0">
                <a:latin typeface="Bahnschrift SemiBold" panose="020B0502040204020203" pitchFamily="34" charset="0"/>
              </a:rPr>
              <a:t>BASE PRICE :</a:t>
            </a:r>
            <a:endParaRPr lang="en-GB" sz="2400" dirty="0"/>
          </a:p>
        </p:txBody>
      </p:sp>
      <p:pic>
        <p:nvPicPr>
          <p:cNvPr id="4" name="Picture 2" descr="Image of Steam rising from a hot surface">
            <a:extLst>
              <a:ext uri="{FF2B5EF4-FFF2-40B4-BE49-F238E27FC236}">
                <a16:creationId xmlns:a16="http://schemas.microsoft.com/office/drawing/2014/main" id="{F25B942E-B234-58BD-818D-4807305BE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034" y="1840375"/>
            <a:ext cx="4647634" cy="441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747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5E9A-9A9C-ABD7-8972-27F61211DC7A}"/>
              </a:ext>
            </a:extLst>
          </p:cNvPr>
          <p:cNvSpPr txBox="1">
            <a:spLocks/>
          </p:cNvSpPr>
          <p:nvPr/>
        </p:nvSpPr>
        <p:spPr>
          <a:xfrm>
            <a:off x="1642222" y="1020887"/>
            <a:ext cx="9836796" cy="9626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Bahnschrift SemiBold" panose="020B0502040204020203" pitchFamily="34" charset="0"/>
              </a:rPr>
              <a:t>Thermic Oil </a:t>
            </a:r>
          </a:p>
        </p:txBody>
      </p:sp>
      <p:sp>
        <p:nvSpPr>
          <p:cNvPr id="3" name="Text Placeholder 3">
            <a:extLst>
              <a:ext uri="{FF2B5EF4-FFF2-40B4-BE49-F238E27FC236}">
                <a16:creationId xmlns:a16="http://schemas.microsoft.com/office/drawing/2014/main" id="{8803D369-92B1-61A3-FDFA-F9BDA58DC2EA}"/>
              </a:ext>
            </a:extLst>
          </p:cNvPr>
          <p:cNvSpPr txBox="1">
            <a:spLocks/>
          </p:cNvSpPr>
          <p:nvPr/>
        </p:nvSpPr>
        <p:spPr>
          <a:xfrm>
            <a:off x="989582" y="2167913"/>
            <a:ext cx="5986016" cy="391139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42" indent="-457242"/>
            <a:endParaRPr lang="en-GB" sz="2801" dirty="0"/>
          </a:p>
          <a:p>
            <a:pPr marL="457242" indent="-457242"/>
            <a:r>
              <a:rPr lang="en-GB" sz="2801" dirty="0">
                <a:latin typeface="Bahnschrift SemiBold" panose="020B0502040204020203" pitchFamily="34" charset="0"/>
              </a:rPr>
              <a:t>Thermic oil is a high-temperature heat transfer fluid used in closed-loop heating systems.</a:t>
            </a:r>
          </a:p>
          <a:p>
            <a:pPr marL="457242" indent="-457242"/>
            <a:r>
              <a:rPr lang="en-GB" sz="2801" dirty="0">
                <a:latin typeface="Bahnschrift SemiBold" panose="020B0502040204020203" pitchFamily="34" charset="0"/>
              </a:rPr>
              <a:t>It operates at high temperatures without pressurization, making it ideal for industries requiring stable thermal control, such as in chemical processing.</a:t>
            </a:r>
          </a:p>
          <a:p>
            <a:pPr marL="0" indent="0" algn="ctr">
              <a:buNone/>
            </a:pPr>
            <a:r>
              <a:rPr lang="en-GB" sz="2801" dirty="0">
                <a:latin typeface="Bahnschrift SemiBold" panose="020B0502040204020203" pitchFamily="34" charset="0"/>
              </a:rPr>
              <a:t>(140 litres of Thermic oil provided)</a:t>
            </a:r>
          </a:p>
          <a:p>
            <a:pPr marL="0" indent="0" algn="ctr">
              <a:buNone/>
            </a:pPr>
            <a:r>
              <a:rPr lang="en-GB" sz="3200" b="1" dirty="0">
                <a:latin typeface="Bahnschrift SemiBold" panose="020B0502040204020203" pitchFamily="34" charset="0"/>
              </a:rPr>
              <a:t>BASE PRICE :</a:t>
            </a:r>
            <a:endParaRPr lang="en-GB" sz="2400" dirty="0"/>
          </a:p>
        </p:txBody>
      </p:sp>
      <p:pic>
        <p:nvPicPr>
          <p:cNvPr id="4" name="Picture 2" descr="APPRO Heavy Vehicle Thermic Oil, Packaging Type: Barrel, for Industrial at  ₹ 220/litre in Bengaluru">
            <a:extLst>
              <a:ext uri="{FF2B5EF4-FFF2-40B4-BE49-F238E27FC236}">
                <a16:creationId xmlns:a16="http://schemas.microsoft.com/office/drawing/2014/main" id="{F2AA3D9A-08A6-53C0-8C15-467DEA687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070" y="1234441"/>
            <a:ext cx="4311040" cy="502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8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0AE1-FD02-4330-5CD5-150A9D2AED85}"/>
              </a:ext>
            </a:extLst>
          </p:cNvPr>
          <p:cNvSpPr txBox="1">
            <a:spLocks/>
          </p:cNvSpPr>
          <p:nvPr/>
        </p:nvSpPr>
        <p:spPr>
          <a:xfrm>
            <a:off x="838203"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Choice of </a:t>
            </a:r>
            <a:r>
              <a:rPr lang="en-IN" dirty="0" err="1"/>
              <a:t>MoCs</a:t>
            </a:r>
            <a:endParaRPr lang="en-IN" dirty="0"/>
          </a:p>
        </p:txBody>
      </p:sp>
      <p:sp>
        <p:nvSpPr>
          <p:cNvPr id="3" name="Content Placeholder 2">
            <a:extLst>
              <a:ext uri="{FF2B5EF4-FFF2-40B4-BE49-F238E27FC236}">
                <a16:creationId xmlns:a16="http://schemas.microsoft.com/office/drawing/2014/main" id="{22D20163-211E-8104-5596-9CC2BF52CB8A}"/>
              </a:ext>
            </a:extLst>
          </p:cNvPr>
          <p:cNvSpPr txBox="1">
            <a:spLocks/>
          </p:cNvSpPr>
          <p:nvPr/>
        </p:nvSpPr>
        <p:spPr>
          <a:xfrm>
            <a:off x="838203"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t>You can select any of the following </a:t>
            </a:r>
            <a:r>
              <a:rPr lang="en-IN" sz="2400" dirty="0" err="1"/>
              <a:t>MoCs</a:t>
            </a:r>
            <a:r>
              <a:rPr lang="en-IN" sz="2400" dirty="0"/>
              <a:t> or lining materials for your equipment-</a:t>
            </a:r>
          </a:p>
          <a:p>
            <a:pPr marL="514397" indent="-514397">
              <a:buFont typeface="+mj-lt"/>
              <a:buAutoNum type="arabicPeriod"/>
            </a:pPr>
            <a:r>
              <a:rPr lang="en-IN" sz="2400" dirty="0"/>
              <a:t>Stainless Steel (SS316)</a:t>
            </a:r>
          </a:p>
          <a:p>
            <a:pPr marL="514397" indent="-514397">
              <a:buFont typeface="+mj-lt"/>
              <a:buAutoNum type="arabicPeriod"/>
            </a:pPr>
            <a:r>
              <a:rPr lang="en-IN" sz="2400" dirty="0"/>
              <a:t>Mild Steel</a:t>
            </a:r>
          </a:p>
          <a:p>
            <a:pPr marL="514397" indent="-514397">
              <a:buFont typeface="+mj-lt"/>
              <a:buAutoNum type="arabicPeriod"/>
            </a:pPr>
            <a:r>
              <a:rPr lang="en-IN" sz="2400" dirty="0"/>
              <a:t>Carbon steel</a:t>
            </a:r>
          </a:p>
          <a:p>
            <a:pPr marL="514397" indent="-514397">
              <a:buFont typeface="+mj-lt"/>
              <a:buAutoNum type="arabicPeriod"/>
            </a:pPr>
            <a:r>
              <a:rPr lang="en-IN" sz="2400" dirty="0"/>
              <a:t>Glass lining</a:t>
            </a:r>
          </a:p>
          <a:p>
            <a:pPr marL="514397" indent="-514397">
              <a:buFont typeface="+mj-lt"/>
              <a:buAutoNum type="arabicPeriod"/>
            </a:pPr>
            <a:r>
              <a:rPr lang="en-IN" sz="2400" dirty="0"/>
              <a:t>Rubber lining</a:t>
            </a:r>
          </a:p>
          <a:p>
            <a:pPr marL="514397" indent="-514397">
              <a:buFont typeface="+mj-lt"/>
              <a:buAutoNum type="arabicPeriod"/>
            </a:pPr>
            <a:r>
              <a:rPr lang="en-IN" sz="2400" dirty="0"/>
              <a:t>Teflon Lining</a:t>
            </a:r>
          </a:p>
          <a:p>
            <a:pPr marL="514397" indent="-514397">
              <a:buFont typeface="+mj-lt"/>
              <a:buAutoNum type="arabicPeriod"/>
            </a:pPr>
            <a:endParaRPr lang="en-IN" sz="2400" dirty="0"/>
          </a:p>
          <a:p>
            <a:pPr marL="514397" indent="-514397">
              <a:buFont typeface="+mj-lt"/>
              <a:buAutoNum type="arabicPeriod"/>
            </a:pPr>
            <a:endParaRPr lang="en-IN" sz="2400" dirty="0"/>
          </a:p>
          <a:p>
            <a:pPr marL="514397" indent="-514397">
              <a:buFont typeface="+mj-lt"/>
              <a:buAutoNum type="arabicPeriod"/>
            </a:pPr>
            <a:endParaRPr lang="en-IN" dirty="0">
              <a:latin typeface="+mj-lt"/>
            </a:endParaRPr>
          </a:p>
        </p:txBody>
      </p:sp>
    </p:spTree>
    <p:extLst>
      <p:ext uri="{BB962C8B-B14F-4D97-AF65-F5344CB8AC3E}">
        <p14:creationId xmlns:p14="http://schemas.microsoft.com/office/powerpoint/2010/main" val="1215986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CDC5-D8E4-105F-111B-3907C3C43EF7}"/>
              </a:ext>
            </a:extLst>
          </p:cNvPr>
          <p:cNvSpPr>
            <a:spLocks noGrp="1"/>
          </p:cNvSpPr>
          <p:nvPr>
            <p:ph type="title"/>
          </p:nvPr>
        </p:nvSpPr>
        <p:spPr/>
        <p:txBody>
          <a:bodyPr/>
          <a:lstStyle/>
          <a:p>
            <a:r>
              <a:rPr lang="en-GB" dirty="0"/>
              <a:t>Process flow diagram</a:t>
            </a:r>
          </a:p>
        </p:txBody>
      </p:sp>
      <p:sp>
        <p:nvSpPr>
          <p:cNvPr id="3" name="Content Placeholder 2">
            <a:extLst>
              <a:ext uri="{FF2B5EF4-FFF2-40B4-BE49-F238E27FC236}">
                <a16:creationId xmlns:a16="http://schemas.microsoft.com/office/drawing/2014/main" id="{C87FABDA-A9C8-B6A4-426D-30C70CC962F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43465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E7CF-9A25-BC82-BE43-A3E590B3E348}"/>
              </a:ext>
            </a:extLst>
          </p:cNvPr>
          <p:cNvSpPr>
            <a:spLocks noGrp="1"/>
          </p:cNvSpPr>
          <p:nvPr>
            <p:ph type="title"/>
          </p:nvPr>
        </p:nvSpPr>
        <p:spPr>
          <a:xfrm>
            <a:off x="838200" y="2766218"/>
            <a:ext cx="10515600" cy="1325563"/>
          </a:xfrm>
        </p:spPr>
        <p:txBody>
          <a:bodyPr/>
          <a:lstStyle/>
          <a:p>
            <a:r>
              <a:rPr lang="en-GB" dirty="0"/>
              <a:t>MIXING VESSEL</a:t>
            </a:r>
          </a:p>
        </p:txBody>
      </p:sp>
    </p:spTree>
    <p:extLst>
      <p:ext uri="{BB962C8B-B14F-4D97-AF65-F5344CB8AC3E}">
        <p14:creationId xmlns:p14="http://schemas.microsoft.com/office/powerpoint/2010/main" val="3806517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96829-1D4B-B2C0-1F00-E856033B474D}"/>
              </a:ext>
            </a:extLst>
          </p:cNvPr>
          <p:cNvSpPr>
            <a:spLocks noGrp="1"/>
          </p:cNvSpPr>
          <p:nvPr>
            <p:ph type="title"/>
          </p:nvPr>
        </p:nvSpPr>
        <p:spPr>
          <a:xfrm>
            <a:off x="625475" y="377190"/>
            <a:ext cx="3932237" cy="1600200"/>
          </a:xfrm>
        </p:spPr>
        <p:txBody>
          <a:bodyPr/>
          <a:lstStyle/>
          <a:p>
            <a:r>
              <a:rPr lang="en-GB" dirty="0"/>
              <a:t>Continuously Stirred Tank Reactor (CSTR)</a:t>
            </a:r>
          </a:p>
        </p:txBody>
      </p:sp>
      <p:sp>
        <p:nvSpPr>
          <p:cNvPr id="6" name="Text Placeholder 5">
            <a:extLst>
              <a:ext uri="{FF2B5EF4-FFF2-40B4-BE49-F238E27FC236}">
                <a16:creationId xmlns:a16="http://schemas.microsoft.com/office/drawing/2014/main" id="{1A46112E-65DD-3365-33A2-75E7555ED86D}"/>
              </a:ext>
            </a:extLst>
          </p:cNvPr>
          <p:cNvSpPr>
            <a:spLocks noGrp="1"/>
          </p:cNvSpPr>
          <p:nvPr>
            <p:ph type="body" sz="half" idx="2"/>
          </p:nvPr>
        </p:nvSpPr>
        <p:spPr>
          <a:xfrm>
            <a:off x="1250951" y="4823461"/>
            <a:ext cx="3932237" cy="3811588"/>
          </a:xfrm>
        </p:spPr>
        <p:txBody>
          <a:bodyPr/>
          <a:lstStyle/>
          <a:p>
            <a:r>
              <a:rPr lang="en-GB" dirty="0"/>
              <a:t>  </a:t>
            </a:r>
          </a:p>
        </p:txBody>
      </p:sp>
      <p:sp>
        <p:nvSpPr>
          <p:cNvPr id="7" name="Rectangle 1">
            <a:extLst>
              <a:ext uri="{FF2B5EF4-FFF2-40B4-BE49-F238E27FC236}">
                <a16:creationId xmlns:a16="http://schemas.microsoft.com/office/drawing/2014/main" id="{89AA1EA9-025C-EC7A-24BF-BEA153EABC10}"/>
              </a:ext>
            </a:extLst>
          </p:cNvPr>
          <p:cNvSpPr>
            <a:spLocks noChangeArrowheads="1"/>
          </p:cNvSpPr>
          <p:nvPr/>
        </p:nvSpPr>
        <p:spPr bwMode="auto">
          <a:xfrm>
            <a:off x="545464" y="2248229"/>
            <a:ext cx="502094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Provides </a:t>
            </a:r>
            <a:r>
              <a:rPr kumimoji="0" lang="en-US" altLang="en-US" sz="2000" b="1" i="0" u="none" strike="noStrike" cap="none" normalizeH="0" baseline="0" dirty="0">
                <a:ln>
                  <a:noFill/>
                </a:ln>
                <a:solidFill>
                  <a:schemeClr val="tx1"/>
                </a:solidFill>
                <a:effectLst/>
                <a:latin typeface="Arial" panose="020B0604020202020204" pitchFamily="34" charset="0"/>
              </a:rPr>
              <a:t>continuous, uniform mixing</a:t>
            </a:r>
            <a:r>
              <a:rPr kumimoji="0" lang="en-US" altLang="en-US" sz="2000" b="0" i="0" u="none" strike="noStrike" cap="none" normalizeH="0" baseline="0" dirty="0">
                <a:ln>
                  <a:noFill/>
                </a:ln>
                <a:solidFill>
                  <a:schemeClr val="tx1"/>
                </a:solidFill>
                <a:effectLst/>
                <a:latin typeface="Arial" panose="020B0604020202020204" pitchFamily="34" charset="0"/>
              </a:rPr>
              <a:t> of liquid-phase reactants.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Allows </a:t>
            </a:r>
            <a:r>
              <a:rPr kumimoji="0" lang="en-US" altLang="en-US" sz="2000" b="1" i="0" u="none" strike="noStrike" cap="none" normalizeH="0" baseline="0" dirty="0">
                <a:ln>
                  <a:noFill/>
                </a:ln>
                <a:solidFill>
                  <a:schemeClr val="tx1"/>
                </a:solidFill>
                <a:effectLst/>
                <a:latin typeface="Arial" panose="020B0604020202020204" pitchFamily="34" charset="0"/>
              </a:rPr>
              <a:t>precise control of temperature and concentration</a:t>
            </a:r>
            <a:r>
              <a:rPr kumimoji="0" lang="en-US" altLang="en-US" sz="2000" b="0" i="0" u="none" strike="noStrike" cap="none" normalizeH="0" baseline="0" dirty="0">
                <a:ln>
                  <a:noFill/>
                </a:ln>
                <a:solidFill>
                  <a:schemeClr val="tx1"/>
                </a:solidFill>
                <a:effectLst/>
                <a:latin typeface="Arial" panose="020B0604020202020204" pitchFamily="34" charset="0"/>
              </a:rPr>
              <a:t>, making it ideal for blending sensitive components.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Commonly used in </a:t>
            </a:r>
            <a:r>
              <a:rPr kumimoji="0" lang="en-US" altLang="en-US" sz="2000" b="1" i="0" u="none" strike="noStrike" cap="none" normalizeH="0" baseline="0" dirty="0">
                <a:ln>
                  <a:noFill/>
                </a:ln>
                <a:solidFill>
                  <a:schemeClr val="tx1"/>
                </a:solidFill>
                <a:effectLst/>
                <a:latin typeface="Arial" panose="020B0604020202020204" pitchFamily="34" charset="0"/>
              </a:rPr>
              <a:t>chemical and pharmaceutical industries</a:t>
            </a:r>
            <a:r>
              <a:rPr kumimoji="0" lang="en-US" altLang="en-US" sz="2000" b="0" i="0" u="none" strike="noStrike" cap="none" normalizeH="0" baseline="0" dirty="0">
                <a:ln>
                  <a:noFill/>
                </a:ln>
                <a:solidFill>
                  <a:schemeClr val="tx1"/>
                </a:solidFill>
                <a:effectLst/>
                <a:latin typeface="Arial" panose="020B0604020202020204" pitchFamily="34" charset="0"/>
              </a:rPr>
              <a:t> for </a:t>
            </a:r>
            <a:r>
              <a:rPr kumimoji="0" lang="en-US" altLang="en-US" sz="2000" b="1" i="0" u="none" strike="noStrike" cap="none" normalizeH="0" baseline="0" dirty="0">
                <a:ln>
                  <a:noFill/>
                </a:ln>
                <a:solidFill>
                  <a:schemeClr val="tx1"/>
                </a:solidFill>
                <a:effectLst/>
                <a:latin typeface="Arial" panose="020B0604020202020204" pitchFamily="34" charset="0"/>
              </a:rPr>
              <a:t>liquid-phase reactions, continuous blending, and homogeneous reaction systems</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pic>
        <p:nvPicPr>
          <p:cNvPr id="8" name="Content Placeholder 5">
            <a:extLst>
              <a:ext uri="{FF2B5EF4-FFF2-40B4-BE49-F238E27FC236}">
                <a16:creationId xmlns:a16="http://schemas.microsoft.com/office/drawing/2014/main" id="{D00005CF-CF8D-1331-7DDF-DA85B5CD3449}"/>
              </a:ext>
            </a:extLst>
          </p:cNvPr>
          <p:cNvPicPr>
            <a:picLocks noGrp="1" noChangeAspect="1"/>
          </p:cNvPicPr>
          <p:nvPr>
            <p:ph type="pic" idx="1"/>
          </p:nvPr>
        </p:nvPicPr>
        <p:blipFill>
          <a:blip r:embed="rId2"/>
          <a:srcRect t="715" b="1267"/>
          <a:stretch>
            <a:fillRect/>
          </a:stretch>
        </p:blipFill>
        <p:spPr>
          <a:xfrm>
            <a:off x="6019800" y="377190"/>
            <a:ext cx="6172200" cy="6069329"/>
          </a:xfrm>
          <a:prstGeom prst="rect">
            <a:avLst/>
          </a:prstGeom>
        </p:spPr>
      </p:pic>
    </p:spTree>
    <p:extLst>
      <p:ext uri="{BB962C8B-B14F-4D97-AF65-F5344CB8AC3E}">
        <p14:creationId xmlns:p14="http://schemas.microsoft.com/office/powerpoint/2010/main" val="1316304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66C8-4DDD-3B8F-15E5-ED905281BEA3}"/>
              </a:ext>
            </a:extLst>
          </p:cNvPr>
          <p:cNvSpPr>
            <a:spLocks noGrp="1"/>
          </p:cNvSpPr>
          <p:nvPr>
            <p:ph type="title"/>
          </p:nvPr>
        </p:nvSpPr>
        <p:spPr>
          <a:xfrm>
            <a:off x="582613" y="372681"/>
            <a:ext cx="3932237" cy="1600200"/>
          </a:xfrm>
        </p:spPr>
        <p:txBody>
          <a:bodyPr/>
          <a:lstStyle/>
          <a:p>
            <a:r>
              <a:rPr lang="en-GB" dirty="0"/>
              <a:t>Plug Flow Reactor (PFR)</a:t>
            </a:r>
          </a:p>
        </p:txBody>
      </p:sp>
      <p:sp>
        <p:nvSpPr>
          <p:cNvPr id="4" name="Text Placeholder 3">
            <a:extLst>
              <a:ext uri="{FF2B5EF4-FFF2-40B4-BE49-F238E27FC236}">
                <a16:creationId xmlns:a16="http://schemas.microsoft.com/office/drawing/2014/main" id="{9726CBCB-7793-FAEC-A77D-8650E21F07C8}"/>
              </a:ext>
            </a:extLst>
          </p:cNvPr>
          <p:cNvSpPr>
            <a:spLocks noGrp="1"/>
          </p:cNvSpPr>
          <p:nvPr>
            <p:ph type="body" sz="half" idx="2"/>
          </p:nvPr>
        </p:nvSpPr>
        <p:spPr/>
        <p:txBody>
          <a:bodyPr/>
          <a:lstStyle/>
          <a:p>
            <a:r>
              <a:rPr lang="en-GB" dirty="0"/>
              <a:t> </a:t>
            </a:r>
          </a:p>
        </p:txBody>
      </p:sp>
      <p:sp>
        <p:nvSpPr>
          <p:cNvPr id="5" name="Rectangle 1">
            <a:extLst>
              <a:ext uri="{FF2B5EF4-FFF2-40B4-BE49-F238E27FC236}">
                <a16:creationId xmlns:a16="http://schemas.microsoft.com/office/drawing/2014/main" id="{F0112306-DD4D-CCD0-0844-CCD50A00EB18}"/>
              </a:ext>
            </a:extLst>
          </p:cNvPr>
          <p:cNvSpPr>
            <a:spLocks noChangeArrowheads="1"/>
          </p:cNvSpPr>
          <p:nvPr/>
        </p:nvSpPr>
        <p:spPr bwMode="auto">
          <a:xfrm>
            <a:off x="582613" y="2226439"/>
            <a:ext cx="460057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Reactants flow </a:t>
            </a:r>
            <a:r>
              <a:rPr kumimoji="0" lang="en-US" altLang="en-US" sz="2000" b="1" i="0" u="none" strike="noStrike" cap="none" normalizeH="0" baseline="0" dirty="0">
                <a:ln>
                  <a:noFill/>
                </a:ln>
                <a:solidFill>
                  <a:schemeClr val="tx1"/>
                </a:solidFill>
                <a:effectLst/>
                <a:latin typeface="Arial" panose="020B0604020202020204" pitchFamily="34" charset="0"/>
              </a:rPr>
              <a:t>continuously in one direction</a:t>
            </a:r>
            <a:r>
              <a:rPr kumimoji="0" lang="en-US" altLang="en-US" sz="2000" b="0" i="0" u="none" strike="noStrike" cap="none" normalizeH="0" baseline="0" dirty="0">
                <a:ln>
                  <a:noFill/>
                </a:ln>
                <a:solidFill>
                  <a:schemeClr val="tx1"/>
                </a:solidFill>
                <a:effectLst/>
                <a:latin typeface="Arial" panose="020B0604020202020204" pitchFamily="34" charset="0"/>
              </a:rPr>
              <a:t> with minimal back-mixing.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Applied where </a:t>
            </a:r>
            <a:r>
              <a:rPr kumimoji="0" lang="en-US" altLang="en-US" sz="2000" b="1" i="0" u="none" strike="noStrike" cap="none" normalizeH="0" baseline="0" dirty="0">
                <a:ln>
                  <a:noFill/>
                </a:ln>
                <a:solidFill>
                  <a:schemeClr val="tx1"/>
                </a:solidFill>
                <a:effectLst/>
                <a:latin typeface="Arial" panose="020B0604020202020204" pitchFamily="34" charset="0"/>
              </a:rPr>
              <a:t>residence time distribution needs to be tightly controlled</a:t>
            </a:r>
            <a:r>
              <a:rPr kumimoji="0" lang="en-US" altLang="en-US" sz="2000" b="0" i="0" u="none" strike="noStrike" cap="none" normalizeH="0" baseline="0" dirty="0">
                <a:ln>
                  <a:noFill/>
                </a:ln>
                <a:solidFill>
                  <a:schemeClr val="tx1"/>
                </a:solidFill>
                <a:effectLst/>
                <a:latin typeface="Arial" panose="020B0604020202020204" pitchFamily="34" charset="0"/>
              </a:rPr>
              <a:t>, such as continuous chemical reactions.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Suitable for </a:t>
            </a:r>
            <a:r>
              <a:rPr kumimoji="0" lang="en-US" altLang="en-US" sz="2000" b="1" i="0" u="none" strike="noStrike" cap="none" normalizeH="0" baseline="0" dirty="0">
                <a:ln>
                  <a:noFill/>
                </a:ln>
                <a:solidFill>
                  <a:schemeClr val="tx1"/>
                </a:solidFill>
                <a:effectLst/>
                <a:latin typeface="Arial" panose="020B0604020202020204" pitchFamily="34" charset="0"/>
              </a:rPr>
              <a:t>reactive feeds where mixing occurs before entry into the reactor</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pic>
        <p:nvPicPr>
          <p:cNvPr id="6" name="Content Placeholder 4">
            <a:extLst>
              <a:ext uri="{FF2B5EF4-FFF2-40B4-BE49-F238E27FC236}">
                <a16:creationId xmlns:a16="http://schemas.microsoft.com/office/drawing/2014/main" id="{DC4699C6-BD21-CEDF-3627-19368FDCA1EF}"/>
              </a:ext>
            </a:extLst>
          </p:cNvPr>
          <p:cNvPicPr>
            <a:picLocks noChangeAspect="1"/>
          </p:cNvPicPr>
          <p:nvPr/>
        </p:nvPicPr>
        <p:blipFill>
          <a:blip r:embed="rId2"/>
          <a:srcRect l="12074" r="12074"/>
          <a:stretch>
            <a:fillRect/>
          </a:stretch>
        </p:blipFill>
        <p:spPr>
          <a:xfrm>
            <a:off x="5935980" y="995363"/>
            <a:ext cx="6172200" cy="4873625"/>
          </a:xfrm>
          <a:prstGeom prst="rect">
            <a:avLst/>
          </a:prstGeom>
        </p:spPr>
      </p:pic>
    </p:spTree>
    <p:extLst>
      <p:ext uri="{BB962C8B-B14F-4D97-AF65-F5344CB8AC3E}">
        <p14:creationId xmlns:p14="http://schemas.microsoft.com/office/powerpoint/2010/main" val="527365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2124</Words>
  <Application>Microsoft Office PowerPoint</Application>
  <PresentationFormat>Widescreen</PresentationFormat>
  <Paragraphs>209</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Bahnschrift SemiBold</vt:lpstr>
      <vt:lpstr>Calibri</vt:lpstr>
      <vt:lpstr>Calibri Light</vt:lpstr>
      <vt:lpstr>Office Theme</vt:lpstr>
      <vt:lpstr>CHEMFLOW</vt:lpstr>
      <vt:lpstr>Criteria for judging:</vt:lpstr>
      <vt:lpstr>Problem Statement:</vt:lpstr>
      <vt:lpstr>C12–C15 Pareth-9- Overview</vt:lpstr>
      <vt:lpstr>PowerPoint Presentation</vt:lpstr>
      <vt:lpstr>Process flow diagram</vt:lpstr>
      <vt:lpstr>MIXING VESSEL</vt:lpstr>
      <vt:lpstr>Continuously Stirred Tank Reactor (CSTR)</vt:lpstr>
      <vt:lpstr>Plug Flow Reactor (PFR)</vt:lpstr>
      <vt:lpstr>Fluidized Bed Reactor</vt:lpstr>
      <vt:lpstr>Packed Bed Reactor</vt:lpstr>
      <vt:lpstr>Axial Pump Circulation</vt:lpstr>
      <vt:lpstr>Single-Stage Centrifugal Pump</vt:lpstr>
      <vt:lpstr>DEHYDRATION VESSEL</vt:lpstr>
      <vt:lpstr>Short Tube Vertical Evaporator</vt:lpstr>
      <vt:lpstr>Long Tube Vertical Evaporator</vt:lpstr>
      <vt:lpstr>Agitated Thin Film Evaporator</vt:lpstr>
      <vt:lpstr>Climbing Film Evaporator</vt:lpstr>
      <vt:lpstr>Vacuum Dryer</vt:lpstr>
      <vt:lpstr>Draft Tube Baffle Crystallizer</vt:lpstr>
      <vt:lpstr>REACTORS</vt:lpstr>
      <vt:lpstr>Continuously Stirred Tank Reactor</vt:lpstr>
      <vt:lpstr>Plug Flow Reactor</vt:lpstr>
      <vt:lpstr>PowerPoint Presentation</vt:lpstr>
      <vt:lpstr>PowerPoint Presentation</vt:lpstr>
      <vt:lpstr>PowerPoint Presentation</vt:lpstr>
      <vt:lpstr>PowerPoint Presentation</vt:lpstr>
      <vt:lpstr>HEAT EXCHANGERS </vt:lpstr>
      <vt:lpstr>Plate Heat Exchanger (PHE)</vt:lpstr>
      <vt:lpstr>Shell &amp; Tube Heat Exchanger</vt:lpstr>
      <vt:lpstr>Spiral Heat Exchanger</vt:lpstr>
      <vt:lpstr>Falling Film Heat Exchanger</vt:lpstr>
      <vt:lpstr>Scraped Surface Heat Exchanger</vt:lpstr>
      <vt:lpstr>PUMPS</vt:lpstr>
      <vt:lpstr>PowerPoint Presentation</vt:lpstr>
      <vt:lpstr>PowerPoint Presentation</vt:lpstr>
      <vt:lpstr>PowerPoint Presentation</vt:lpstr>
      <vt:lpstr>PowerPoint Presentation</vt:lpstr>
      <vt:lpstr>PowerPoint Presentation</vt:lpstr>
      <vt:lpstr>PowerPoint Presentation</vt:lpstr>
      <vt:lpstr>Product purification system</vt:lpstr>
      <vt:lpstr>Structured Packing Column (Sulzer)</vt:lpstr>
      <vt:lpstr>Pall Rings (Random Packing)</vt:lpstr>
      <vt:lpstr>Sieve Tray Column</vt:lpstr>
      <vt:lpstr>Bubble Cap Tray Column</vt:lpstr>
      <vt:lpstr>Berl Saddles (Random Packing)</vt:lpstr>
      <vt:lpstr>Utilities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Ishika</dc:creator>
  <cp:lastModifiedBy>Ishika</cp:lastModifiedBy>
  <cp:revision>10</cp:revision>
  <dcterms:created xsi:type="dcterms:W3CDTF">2025-12-27T14:02:09Z</dcterms:created>
  <dcterms:modified xsi:type="dcterms:W3CDTF">2025-12-27T18:20:21Z</dcterms:modified>
</cp:coreProperties>
</file>